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25"/>
  </p:notesMasterIdLst>
  <p:sldIdLst>
    <p:sldId id="256" r:id="rId5"/>
    <p:sldId id="257" r:id="rId6"/>
    <p:sldId id="263" r:id="rId7"/>
    <p:sldId id="266" r:id="rId8"/>
    <p:sldId id="294" r:id="rId9"/>
    <p:sldId id="267" r:id="rId10"/>
    <p:sldId id="297" r:id="rId11"/>
    <p:sldId id="283" r:id="rId12"/>
    <p:sldId id="284" r:id="rId13"/>
    <p:sldId id="285" r:id="rId14"/>
    <p:sldId id="293" r:id="rId15"/>
    <p:sldId id="261" r:id="rId16"/>
    <p:sldId id="288" r:id="rId17"/>
    <p:sldId id="290" r:id="rId18"/>
    <p:sldId id="289" r:id="rId19"/>
    <p:sldId id="295" r:id="rId20"/>
    <p:sldId id="296" r:id="rId21"/>
    <p:sldId id="265" r:id="rId22"/>
    <p:sldId id="270"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 id="263"/>
            <p14:sldId id="266"/>
            <p14:sldId id="294"/>
            <p14:sldId id="267"/>
            <p14:sldId id="297"/>
            <p14:sldId id="283"/>
            <p14:sldId id="284"/>
            <p14:sldId id="285"/>
            <p14:sldId id="293"/>
            <p14:sldId id="261"/>
            <p14:sldId id="288"/>
            <p14:sldId id="290"/>
            <p14:sldId id="289"/>
            <p14:sldId id="295"/>
            <p14:sldId id="296"/>
            <p14:sldId id="265"/>
            <p14:sldId id="270"/>
            <p14:sldId id="28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1C74"/>
    <a:srgbClr val="6A2C91"/>
    <a:srgbClr val="E2068C"/>
    <a:srgbClr val="FFFFFF"/>
    <a:srgbClr val="7FCC27"/>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891" autoAdjust="0"/>
    <p:restoredTop sz="79890" autoAdjust="0"/>
  </p:normalViewPr>
  <p:slideViewPr>
    <p:cSldViewPr snapToGrid="0">
      <p:cViewPr varScale="1">
        <p:scale>
          <a:sx n="181" d="100"/>
          <a:sy n="181" d="100"/>
        </p:scale>
        <p:origin x="6136"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60" d="100"/>
          <a:sy n="160" d="100"/>
        </p:scale>
        <p:origin x="2224"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3/21/20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err="1"/>
              <a:t>System.Reactive</a:t>
            </a:r>
            <a:r>
              <a:rPr lang="en-US" dirty="0"/>
              <a:t> provides a way to convert Events to Observables.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This is effectively becomes LINQ over Events.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I can delay processing on a set of events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I can tell it to process away from the main thread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I can only process new state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I can filter state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I can invoke a delegate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I can dispose with the view disposal</a:t>
            </a:r>
          </a:p>
          <a:p>
            <a:pPr marL="0" indent="0">
              <a:buFontTx/>
              <a:buNone/>
            </a:pPr>
            <a:endParaRPr lang="en-US" dirty="0"/>
          </a:p>
          <a:p>
            <a:pPr marL="0" indent="0">
              <a:buFontTx/>
              <a:buNone/>
            </a:pPr>
            <a:r>
              <a:rPr lang="en-US" dirty="0"/>
              <a:t>What if I told you </a:t>
            </a:r>
            <a:r>
              <a:rPr lang="en-US" dirty="0" err="1"/>
              <a:t>EventHandler</a:t>
            </a:r>
            <a:r>
              <a:rPr lang="en-US" dirty="0"/>
              <a:t>, Callback, and deallocation is encapsulated in </a:t>
            </a:r>
            <a:r>
              <a:rPr lang="en-US" dirty="0" err="1"/>
              <a:t>textChangedEvents</a:t>
            </a:r>
            <a:r>
              <a:rPr lang="en-US" dirty="0"/>
              <a:t>, which is conveniently not show here?</a:t>
            </a:r>
          </a:p>
          <a:p>
            <a:pPr marL="0" indent="0">
              <a:buFontTx/>
              <a:buNone/>
            </a:pPr>
            <a:endParaRPr lang="en-US" dirty="0"/>
          </a:p>
          <a:p>
            <a:pPr marL="0" indent="0">
              <a:buFontTx/>
              <a:buNone/>
            </a:pPr>
            <a:r>
              <a:rPr lang="en-US" dirty="0"/>
              <a:t>What if I told you this is all it takes to implement a simple search?</a:t>
            </a:r>
          </a:p>
          <a:p>
            <a:endParaRPr lang="en-US" dirty="0"/>
          </a:p>
          <a:p>
            <a:endParaRPr lang="en-US" dirty="0"/>
          </a:p>
          <a:p>
            <a:r>
              <a:rPr lang="en-US" dirty="0"/>
              <a:t>When I was told this, I thought people were crazy!</a:t>
            </a:r>
          </a:p>
        </p:txBody>
      </p:sp>
      <p:sp>
        <p:nvSpPr>
          <p:cNvPr id="4" name="Slide Number Placeholder 3"/>
          <p:cNvSpPr>
            <a:spLocks noGrp="1"/>
          </p:cNvSpPr>
          <p:nvPr>
            <p:ph type="sldNum" sz="quarter" idx="5"/>
          </p:nvPr>
        </p:nvSpPr>
        <p:spPr/>
        <p:txBody>
          <a:bodyPr/>
          <a:lstStyle/>
          <a:p>
            <a:fld id="{E0AE778D-2A57-4226-B72B-26EA3CA60131}" type="slidenum">
              <a:rPr lang="en-US" smtClean="0"/>
              <a:t>11</a:t>
            </a:fld>
            <a:endParaRPr lang="en-US"/>
          </a:p>
        </p:txBody>
      </p:sp>
    </p:spTree>
    <p:extLst>
      <p:ext uri="{BB962C8B-B14F-4D97-AF65-F5344CB8AC3E}">
        <p14:creationId xmlns:p14="http://schemas.microsoft.com/office/powerpoint/2010/main" val="1557806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12</a:t>
            </a:fld>
            <a:endParaRPr lang="en-US"/>
          </a:p>
        </p:txBody>
      </p:sp>
    </p:spTree>
    <p:extLst>
      <p:ext uri="{BB962C8B-B14F-4D97-AF65-F5344CB8AC3E}">
        <p14:creationId xmlns:p14="http://schemas.microsoft.com/office/powerpoint/2010/main" val="1117941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Asynchronous</a:t>
            </a:r>
          </a:p>
          <a:p>
            <a:pPr marL="628650" lvl="1" indent="-171450">
              <a:buFontTx/>
              <a:buChar char="-"/>
            </a:pPr>
            <a:r>
              <a:rPr lang="en-US" dirty="0"/>
              <a:t>The can be used to model C# asynchronous methods</a:t>
            </a:r>
          </a:p>
          <a:p>
            <a:pPr marL="1085850" lvl="2" indent="-171450">
              <a:buFontTx/>
              <a:buChar char="-"/>
            </a:pPr>
            <a:r>
              <a:rPr lang="en-US" dirty="0"/>
              <a:t>alternative to </a:t>
            </a:r>
            <a:r>
              <a:rPr lang="en-US" dirty="0" err="1"/>
              <a:t>async</a:t>
            </a:r>
            <a:r>
              <a:rPr lang="en-US" dirty="0"/>
              <a:t>/await</a:t>
            </a:r>
          </a:p>
          <a:p>
            <a:pPr marL="1085850" lvl="2" indent="-171450">
              <a:buFontTx/>
              <a:buChar char="-"/>
            </a:pPr>
            <a:r>
              <a:rPr lang="en-US" dirty="0"/>
              <a:t>Can be scheduled on specific threads</a:t>
            </a:r>
          </a:p>
          <a:p>
            <a:pPr marL="1085850" lvl="2" indent="-171450">
              <a:buFontTx/>
              <a:buChar char="-"/>
            </a:pPr>
            <a:r>
              <a:rPr lang="en-US" dirty="0"/>
              <a:t>They emit values over time</a:t>
            </a:r>
          </a:p>
          <a:p>
            <a:pPr marL="171450" indent="-171450">
              <a:buFontTx/>
              <a:buChar char="-"/>
            </a:pPr>
            <a:r>
              <a:rPr lang="en-US" dirty="0" err="1"/>
              <a:t>Awaitable</a:t>
            </a:r>
            <a:endParaRPr lang="en-US" dirty="0"/>
          </a:p>
          <a:p>
            <a:pPr marL="628650" lvl="1" indent="-171450">
              <a:buFontTx/>
              <a:buChar char="-"/>
            </a:pPr>
            <a:r>
              <a:rPr lang="en-US" dirty="0"/>
              <a:t>You can use </a:t>
            </a:r>
            <a:r>
              <a:rPr lang="en-US" dirty="0" err="1"/>
              <a:t>async</a:t>
            </a:r>
            <a:r>
              <a:rPr lang="en-US" dirty="0"/>
              <a:t>/await syntax with observables</a:t>
            </a:r>
          </a:p>
          <a:p>
            <a:pPr marL="1085850" lvl="2" indent="-171450">
              <a:buFontTx/>
              <a:buChar char="-"/>
            </a:pPr>
            <a:r>
              <a:rPr lang="en-US" dirty="0"/>
              <a:t>Pay attention to threading</a:t>
            </a:r>
          </a:p>
          <a:p>
            <a:pPr marL="1085850" lvl="2" indent="-171450">
              <a:buFontTx/>
              <a:buChar char="-"/>
            </a:pPr>
            <a:r>
              <a:rPr lang="en-US" dirty="0"/>
              <a:t>This can sometimes cause threads to be lost if you aren’t diligent about </a:t>
            </a:r>
          </a:p>
          <a:p>
            <a:pPr marL="171450" indent="-171450">
              <a:buFontTx/>
              <a:buChar char="-"/>
            </a:pPr>
            <a:r>
              <a:rPr lang="en-US" dirty="0"/>
              <a:t>Disposable</a:t>
            </a:r>
          </a:p>
          <a:p>
            <a:pPr marL="628650" lvl="1" indent="-171450">
              <a:buFontTx/>
              <a:buChar char="-"/>
            </a:pPr>
            <a:r>
              <a:rPr lang="en-US" dirty="0"/>
              <a:t>Observables return and </a:t>
            </a:r>
            <a:r>
              <a:rPr lang="en-US" dirty="0" err="1"/>
              <a:t>IDisposable</a:t>
            </a:r>
            <a:endParaRPr lang="en-US" dirty="0"/>
          </a:p>
          <a:p>
            <a:pPr marL="628650" lvl="1" indent="-171450">
              <a:buFontTx/>
              <a:buChar char="-"/>
            </a:pPr>
            <a:r>
              <a:rPr lang="en-US" dirty="0"/>
              <a:t>Makes them ideal for garbage collection</a:t>
            </a:r>
          </a:p>
          <a:p>
            <a:pPr marL="628650" lvl="1" indent="-171450">
              <a:buFontTx/>
              <a:buChar char="-"/>
            </a:pPr>
            <a:r>
              <a:rPr lang="en-US" dirty="0"/>
              <a:t>Can use a composite disposable to clean subscriptions up in batch</a:t>
            </a:r>
          </a:p>
          <a:p>
            <a:pPr marL="628650" lvl="1" indent="-171450">
              <a:buFontTx/>
              <a:buChar char="-"/>
            </a:pPr>
            <a:endParaRPr lang="en-US" dirty="0"/>
          </a:p>
          <a:p>
            <a:pPr marL="457200" lvl="1" indent="0">
              <a:buFontTx/>
              <a:buNone/>
            </a:pPr>
            <a:r>
              <a:rPr lang="en-US" dirty="0"/>
              <a:t>Reactive Extensions provide an alternative way to model asynchronous programming.  </a:t>
            </a:r>
            <a:r>
              <a:rPr lang="en-US" dirty="0" err="1"/>
              <a:t>Async</a:t>
            </a:r>
            <a:r>
              <a:rPr lang="en-US" dirty="0"/>
              <a:t>/await is the Task Parallel Library, C#’s way of modeling asynchronous actions.  Prior to that it was the wild west.  We had callbacks, command delegates and spaghetti everywhere.</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13</a:t>
            </a:fld>
            <a:endParaRPr lang="en-US"/>
          </a:p>
        </p:txBody>
      </p:sp>
    </p:spTree>
    <p:extLst>
      <p:ext uri="{BB962C8B-B14F-4D97-AF65-F5344CB8AC3E}">
        <p14:creationId xmlns:p14="http://schemas.microsoft.com/office/powerpoint/2010/main" val="859021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ReactiveUI</a:t>
            </a:r>
            <a:r>
              <a:rPr lang="en-US" dirty="0"/>
              <a:t> has an interesting story for loading data</a:t>
            </a:r>
          </a:p>
          <a:p>
            <a:pPr marL="628650" lvl="1" indent="-171450">
              <a:buFontTx/>
              <a:buChar char="-"/>
            </a:pPr>
            <a:r>
              <a:rPr lang="en-US" dirty="0"/>
              <a:t>No need for </a:t>
            </a:r>
            <a:r>
              <a:rPr lang="en-US" dirty="0" err="1"/>
              <a:t>async</a:t>
            </a:r>
            <a:r>
              <a:rPr lang="en-US" dirty="0"/>
              <a:t> void, it’s bad don’t use it</a:t>
            </a:r>
          </a:p>
          <a:p>
            <a:pPr marL="628650" lvl="1" indent="-171450">
              <a:buFontTx/>
              <a:buChar char="-"/>
            </a:pPr>
            <a:r>
              <a:rPr lang="en-US" dirty="0"/>
              <a:t>No need for </a:t>
            </a:r>
            <a:r>
              <a:rPr lang="en-US" dirty="0" err="1"/>
              <a:t>async</a:t>
            </a:r>
            <a:r>
              <a:rPr lang="en-US" dirty="0"/>
              <a:t> in the constructor</a:t>
            </a:r>
          </a:p>
          <a:p>
            <a:pPr marL="628650" lvl="1" indent="-171450">
              <a:buFontTx/>
              <a:buChar char="-"/>
            </a:pPr>
            <a:r>
              <a:rPr lang="en-US" dirty="0"/>
              <a:t>We can load data into the view model in response to view model creation</a:t>
            </a:r>
          </a:p>
          <a:p>
            <a:pPr marL="171450" lvl="0" indent="-171450">
              <a:buFontTx/>
              <a:buChar char="-"/>
            </a:pPr>
            <a:r>
              <a:rPr lang="en-US" dirty="0" err="1"/>
              <a:t>DynamicData</a:t>
            </a:r>
            <a:r>
              <a:rPr lang="en-US" dirty="0"/>
              <a:t> has an interesting story for </a:t>
            </a:r>
            <a:r>
              <a:rPr lang="en-US" dirty="0" err="1"/>
              <a:t>ViewModel</a:t>
            </a:r>
            <a:r>
              <a:rPr lang="en-US" dirty="0"/>
              <a:t> creation</a:t>
            </a:r>
          </a:p>
          <a:p>
            <a:pPr marL="628650" lvl="1" indent="-171450">
              <a:buFontTx/>
              <a:buChar char="-"/>
            </a:pPr>
            <a:r>
              <a:rPr lang="en-US" dirty="0"/>
              <a:t>Provides List and Dictionary style collections</a:t>
            </a:r>
          </a:p>
          <a:p>
            <a:pPr marL="628650" lvl="1" indent="-171450">
              <a:buFontTx/>
              <a:buChar char="-"/>
            </a:pPr>
            <a:r>
              <a:rPr lang="en-US" dirty="0" err="1"/>
              <a:t>Propogate</a:t>
            </a:r>
            <a:r>
              <a:rPr lang="en-US" dirty="0"/>
              <a:t> changes based on </a:t>
            </a:r>
            <a:r>
              <a:rPr lang="en-US" dirty="0" err="1"/>
              <a:t>ChangeSets</a:t>
            </a:r>
            <a:r>
              <a:rPr lang="en-US" dirty="0"/>
              <a:t> of items</a:t>
            </a:r>
          </a:p>
          <a:p>
            <a:pPr marL="628650" lvl="1" indent="-171450">
              <a:buFontTx/>
              <a:buChar char="-"/>
            </a:pPr>
            <a:r>
              <a:rPr lang="en-US" dirty="0"/>
              <a:t>Supports standard LINQ operators</a:t>
            </a:r>
          </a:p>
          <a:p>
            <a:pPr marL="628650" lvl="1" indent="-171450">
              <a:buFontTx/>
              <a:buChar char="-"/>
            </a:pPr>
            <a:r>
              <a:rPr lang="en-US" dirty="0"/>
              <a:t>Has custom filter and transformation operators</a:t>
            </a:r>
          </a:p>
        </p:txBody>
      </p:sp>
      <p:sp>
        <p:nvSpPr>
          <p:cNvPr id="4" name="Slide Number Placeholder 3"/>
          <p:cNvSpPr>
            <a:spLocks noGrp="1"/>
          </p:cNvSpPr>
          <p:nvPr>
            <p:ph type="sldNum" sz="quarter" idx="5"/>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3646452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15</a:t>
            </a:fld>
            <a:endParaRPr lang="en-US"/>
          </a:p>
        </p:txBody>
      </p:sp>
    </p:spTree>
    <p:extLst>
      <p:ext uri="{BB962C8B-B14F-4D97-AF65-F5344CB8AC3E}">
        <p14:creationId xmlns:p14="http://schemas.microsoft.com/office/powerpoint/2010/main" val="2080962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support all of the following platforms</a:t>
            </a:r>
          </a:p>
        </p:txBody>
      </p:sp>
      <p:sp>
        <p:nvSpPr>
          <p:cNvPr id="4" name="Slide Number Placeholder 3"/>
          <p:cNvSpPr>
            <a:spLocks noGrp="1"/>
          </p:cNvSpPr>
          <p:nvPr>
            <p:ph type="sldNum" sz="quarter" idx="5"/>
          </p:nvPr>
        </p:nvSpPr>
        <p:spPr/>
        <p:txBody>
          <a:bodyPr/>
          <a:lstStyle/>
          <a:p>
            <a:fld id="{E0AE778D-2A57-4226-B72B-26EA3CA60131}" type="slidenum">
              <a:rPr lang="en-US" smtClean="0"/>
              <a:t>17</a:t>
            </a:fld>
            <a:endParaRPr lang="en-US"/>
          </a:p>
        </p:txBody>
      </p:sp>
    </p:spTree>
    <p:extLst>
      <p:ext uri="{BB962C8B-B14F-4D97-AF65-F5344CB8AC3E}">
        <p14:creationId xmlns:p14="http://schemas.microsoft.com/office/powerpoint/2010/main" val="1400141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ReactiveUI</a:t>
            </a:r>
            <a:endParaRPr lang="en-US" dirty="0"/>
          </a:p>
          <a:p>
            <a:pPr marL="628650" lvl="1" indent="-171450">
              <a:buFontTx/>
              <a:buChar char="-"/>
            </a:pPr>
            <a:r>
              <a:rPr lang="en-US" dirty="0"/>
              <a:t>Just MVVM niceties on top of your UI kit</a:t>
            </a:r>
          </a:p>
          <a:p>
            <a:pPr marL="628650" lvl="1" indent="-171450">
              <a:buFontTx/>
              <a:buChar char="-"/>
            </a:pPr>
            <a:r>
              <a:rPr lang="en-US" dirty="0"/>
              <a:t>Most of the magic comes from, and is built using of Reactive Extensions</a:t>
            </a:r>
          </a:p>
          <a:p>
            <a:pPr marL="628650" lvl="1" indent="-171450">
              <a:buFontTx/>
              <a:buChar char="-"/>
            </a:pPr>
            <a:r>
              <a:rPr lang="en-US" dirty="0"/>
              <a:t>Better understanding Reactive Extensions will help your understanding of how to get more value using of </a:t>
            </a:r>
            <a:r>
              <a:rPr lang="en-US" dirty="0" err="1"/>
              <a:t>ReactiveUI</a:t>
            </a:r>
            <a:endParaRPr lang="en-US" dirty="0"/>
          </a:p>
          <a:p>
            <a:pPr marL="171450" indent="-171450">
              <a:buFontTx/>
              <a:buChar char="-"/>
            </a:pPr>
            <a:r>
              <a:rPr lang="en-US" dirty="0"/>
              <a:t>Pharmacist</a:t>
            </a:r>
          </a:p>
          <a:p>
            <a:pPr marL="628650" lvl="1" indent="-171450">
              <a:buFontTx/>
              <a:buChar char="-"/>
            </a:pPr>
            <a:r>
              <a:rPr lang="en-US" dirty="0"/>
              <a:t>Clean way to cut down on boiler plate code</a:t>
            </a:r>
          </a:p>
          <a:p>
            <a:pPr marL="628650" lvl="1" indent="-171450">
              <a:buFontTx/>
              <a:buChar char="-"/>
            </a:pPr>
            <a:r>
              <a:rPr lang="en-US" dirty="0"/>
              <a:t>Works at compile time</a:t>
            </a:r>
          </a:p>
          <a:p>
            <a:pPr marL="628650" lvl="1" indent="-171450">
              <a:buFontTx/>
              <a:buChar char="-"/>
            </a:pPr>
            <a:r>
              <a:rPr lang="en-US" dirty="0"/>
              <a:t>Makes wrapping events in Observable streams easy so you can use LINQ to Events</a:t>
            </a:r>
          </a:p>
          <a:p>
            <a:pPr marL="171450" indent="-171450">
              <a:buFontTx/>
              <a:buChar char="-"/>
            </a:pPr>
            <a:r>
              <a:rPr lang="en-US" dirty="0"/>
              <a:t>Dynamic Data</a:t>
            </a:r>
          </a:p>
          <a:p>
            <a:pPr marL="628650" lvl="1" indent="-171450">
              <a:buFontTx/>
              <a:buChar char="-"/>
            </a:pPr>
            <a:r>
              <a:rPr lang="en-US" dirty="0"/>
              <a:t>What I thought </a:t>
            </a:r>
            <a:r>
              <a:rPr lang="en-US" dirty="0" err="1"/>
              <a:t>ObservableCollection</a:t>
            </a:r>
            <a:r>
              <a:rPr lang="en-US" dirty="0"/>
              <a:t> should have been when I first started using it</a:t>
            </a:r>
          </a:p>
          <a:p>
            <a:pPr marL="628650" lvl="1" indent="-171450">
              <a:buFontTx/>
              <a:buChar char="-"/>
            </a:pPr>
            <a:r>
              <a:rPr lang="en-US" dirty="0"/>
              <a:t>Allows for further encapsulation of data logic to be lifted from the </a:t>
            </a:r>
            <a:r>
              <a:rPr lang="en-US" dirty="0" err="1"/>
              <a:t>ViewModel</a:t>
            </a:r>
            <a:endParaRPr lang="en-US" dirty="0"/>
          </a:p>
          <a:p>
            <a:pPr marL="628650" lvl="1" indent="-171450">
              <a:buFontTx/>
              <a:buChar char="-"/>
            </a:pPr>
            <a:r>
              <a:rPr lang="en-US" dirty="0"/>
              <a:t>Is a clean and composable way to handle lists of data over time</a:t>
            </a:r>
          </a:p>
          <a:p>
            <a:pPr marL="171450" lvl="0" indent="-171450">
              <a:buFontTx/>
              <a:buChar char="-"/>
            </a:pPr>
            <a:endParaRPr lang="en-US" dirty="0"/>
          </a:p>
          <a:p>
            <a:pPr marL="171450" lvl="0" indent="-171450">
              <a:buFontTx/>
              <a:buChar char="-"/>
            </a:pPr>
            <a:r>
              <a:rPr lang="en-US" dirty="0"/>
              <a:t>The main thing I see</a:t>
            </a:r>
          </a:p>
          <a:p>
            <a:pPr marL="628650" lvl="1" indent="-171450">
              <a:buFontTx/>
              <a:buChar char="-"/>
            </a:pPr>
            <a:r>
              <a:rPr lang="en-US" dirty="0"/>
              <a:t>People want to use </a:t>
            </a:r>
            <a:r>
              <a:rPr lang="en-US" dirty="0" err="1"/>
              <a:t>ReactiveUI</a:t>
            </a:r>
            <a:r>
              <a:rPr lang="en-US" dirty="0"/>
              <a:t> without adopting Reactive Programming</a:t>
            </a:r>
          </a:p>
          <a:p>
            <a:pPr marL="628650" lvl="1" indent="-171450">
              <a:buFontTx/>
              <a:buChar char="-"/>
            </a:pPr>
            <a:r>
              <a:rPr lang="en-US" dirty="0"/>
              <a:t>People won’t approach it because it’s Functional</a:t>
            </a:r>
          </a:p>
          <a:p>
            <a:pPr marL="628650" lvl="1" indent="-171450">
              <a:buFontTx/>
              <a:buChar char="-"/>
            </a:pPr>
            <a:r>
              <a:rPr lang="en-US" dirty="0"/>
              <a:t>Once you unlock the power, you will want to do more</a:t>
            </a:r>
          </a:p>
          <a:p>
            <a:pPr marL="171450" lvl="0" indent="-171450">
              <a:buFontTx/>
              <a:buChar char="-"/>
            </a:pPr>
            <a:r>
              <a:rPr lang="en-US" dirty="0"/>
              <a:t>The biggest misunderstanding</a:t>
            </a:r>
          </a:p>
          <a:p>
            <a:pPr marL="628650" lvl="1" indent="-171450">
              <a:buFontTx/>
              <a:buChar char="-"/>
            </a:pPr>
            <a:r>
              <a:rPr lang="en-US" dirty="0" err="1"/>
              <a:t>ReactiveUI</a:t>
            </a:r>
            <a:r>
              <a:rPr lang="en-US" dirty="0"/>
              <a:t> not the same as React</a:t>
            </a:r>
          </a:p>
          <a:p>
            <a:pPr marL="628650" lvl="1" indent="-171450">
              <a:buFontTx/>
              <a:buChar char="-"/>
            </a:pPr>
            <a:r>
              <a:rPr lang="en-US" dirty="0" err="1"/>
              <a:t>ReactiveUI</a:t>
            </a:r>
            <a:r>
              <a:rPr lang="en-US" dirty="0"/>
              <a:t> is an MVVM framework built on Reactive Extensions</a:t>
            </a:r>
          </a:p>
          <a:p>
            <a:pPr marL="628650" lvl="1" indent="-171450">
              <a:buFontTx/>
              <a:buChar char="-"/>
            </a:pPr>
            <a:r>
              <a:rPr lang="en-US" dirty="0"/>
              <a:t>You can use </a:t>
            </a:r>
            <a:r>
              <a:rPr lang="en-US" dirty="0" err="1"/>
              <a:t>ReactiveUI</a:t>
            </a:r>
            <a:r>
              <a:rPr lang="en-US" dirty="0"/>
              <a:t> without Reactive Extensions, but you are leaving value the framework provides on the table</a:t>
            </a:r>
          </a:p>
          <a:p>
            <a:pPr marL="628650" lvl="1" indent="-171450">
              <a:buFontTx/>
              <a:buChar char="-"/>
            </a:pPr>
            <a:r>
              <a:rPr lang="en-US" dirty="0"/>
              <a:t>You can use Reactive Extensions and not </a:t>
            </a:r>
            <a:r>
              <a:rPr lang="en-US" dirty="0" err="1"/>
              <a:t>ReactiveUI</a:t>
            </a:r>
            <a:endParaRPr lang="en-US" dirty="0"/>
          </a:p>
          <a:p>
            <a:pPr marL="171450" lvl="0" indent="-171450">
              <a:buFontTx/>
              <a:buChar char="-"/>
            </a:pPr>
            <a:r>
              <a:rPr lang="en-US" dirty="0"/>
              <a:t>A difficult change</a:t>
            </a:r>
          </a:p>
          <a:p>
            <a:pPr marL="628650" lvl="1" indent="-171450">
              <a:buFontTx/>
              <a:buChar char="-"/>
            </a:pPr>
            <a:r>
              <a:rPr lang="en-US" dirty="0"/>
              <a:t>Defining all your logic in the constructor</a:t>
            </a:r>
          </a:p>
          <a:p>
            <a:pPr marL="1085850" lvl="2" indent="-171450">
              <a:buFontTx/>
              <a:buChar char="-"/>
            </a:pPr>
            <a:r>
              <a:rPr lang="en-US" dirty="0"/>
              <a:t>Even though we say we want clean code, really we prefer it spread out all over the file</a:t>
            </a:r>
          </a:p>
          <a:p>
            <a:pPr marL="1085850" lvl="2" indent="-171450">
              <a:buFontTx/>
              <a:buChar char="-"/>
            </a:pPr>
            <a:r>
              <a:rPr lang="en-US" dirty="0"/>
              <a:t>Handlers here; Callbacks there;  Maybe even some region tags</a:t>
            </a:r>
          </a:p>
          <a:p>
            <a:pPr marL="1085850" lvl="2" indent="-171450">
              <a:buFontTx/>
              <a:buChar char="-"/>
            </a:pPr>
            <a:r>
              <a:rPr lang="en-US" dirty="0"/>
              <a:t>Defining the code in the constructor allows a single source of truth</a:t>
            </a:r>
          </a:p>
        </p:txBody>
      </p:sp>
      <p:sp>
        <p:nvSpPr>
          <p:cNvPr id="4" name="Slide Number Placeholder 3"/>
          <p:cNvSpPr>
            <a:spLocks noGrp="1"/>
          </p:cNvSpPr>
          <p:nvPr>
            <p:ph type="sldNum" sz="quarter" idx="5"/>
          </p:nvPr>
        </p:nvSpPr>
        <p:spPr/>
        <p:txBody>
          <a:bodyPr/>
          <a:lstStyle/>
          <a:p>
            <a:fld id="{E0AE778D-2A57-4226-B72B-26EA3CA60131}" type="slidenum">
              <a:rPr lang="en-US" smtClean="0"/>
              <a:t>18</a:t>
            </a:fld>
            <a:endParaRPr lang="en-US"/>
          </a:p>
        </p:txBody>
      </p:sp>
    </p:spTree>
    <p:extLst>
      <p:ext uri="{BB962C8B-B14F-4D97-AF65-F5344CB8AC3E}">
        <p14:creationId xmlns:p14="http://schemas.microsoft.com/office/powerpoint/2010/main" val="1519570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Away</a:t>
            </a:r>
          </a:p>
          <a:p>
            <a:endParaRPr lang="en-US" dirty="0"/>
          </a:p>
          <a:p>
            <a:pPr marL="171450" indent="-171450">
              <a:buFontTx/>
              <a:buChar char="-"/>
            </a:pPr>
            <a:r>
              <a:rPr lang="en-US" dirty="0"/>
              <a:t>Use Dynamic Data to load data and transform data</a:t>
            </a:r>
          </a:p>
          <a:p>
            <a:pPr marL="171450" indent="-171450">
              <a:buFontTx/>
              <a:buChar char="-"/>
            </a:pPr>
            <a:r>
              <a:rPr lang="en-US" dirty="0"/>
              <a:t>Use Pharmacist to generate events for you to reduce boiler plate code</a:t>
            </a:r>
          </a:p>
          <a:p>
            <a:pPr marL="171450" indent="-171450">
              <a:buFontTx/>
              <a:buChar char="-"/>
            </a:pPr>
            <a:r>
              <a:rPr lang="en-US" dirty="0"/>
              <a:t>Don’t fear observables, just use them as </a:t>
            </a:r>
            <a:r>
              <a:rPr lang="en-US" dirty="0" err="1"/>
              <a:t>Linq</a:t>
            </a:r>
            <a:r>
              <a:rPr lang="en-US" dirty="0"/>
              <a:t> to events to get started</a:t>
            </a:r>
          </a:p>
          <a:p>
            <a:pPr marL="628650" lvl="1" indent="-171450">
              <a:buFontTx/>
              <a:buChar char="-"/>
            </a:pPr>
            <a:r>
              <a:rPr lang="en-US" dirty="0"/>
              <a:t>It’s like </a:t>
            </a:r>
            <a:r>
              <a:rPr lang="en-US" dirty="0" err="1"/>
              <a:t>pringles</a:t>
            </a:r>
            <a:r>
              <a:rPr lang="en-US" dirty="0"/>
              <a:t>, once you start, the fun doesn’t stop!</a:t>
            </a:r>
          </a:p>
        </p:txBody>
      </p:sp>
      <p:sp>
        <p:nvSpPr>
          <p:cNvPr id="4" name="Slide Number Placeholder 3"/>
          <p:cNvSpPr>
            <a:spLocks noGrp="1"/>
          </p:cNvSpPr>
          <p:nvPr>
            <p:ph type="sldNum" sz="quarter" idx="5"/>
          </p:nvPr>
        </p:nvSpPr>
        <p:spPr/>
        <p:txBody>
          <a:bodyPr/>
          <a:lstStyle/>
          <a:p>
            <a:fld id="{E0AE778D-2A57-4226-B72B-26EA3CA60131}" type="slidenum">
              <a:rPr lang="en-US" smtClean="0"/>
              <a:t>20</a:t>
            </a:fld>
            <a:endParaRPr lang="en-US"/>
          </a:p>
        </p:txBody>
      </p:sp>
    </p:spTree>
    <p:extLst>
      <p:ext uri="{BB962C8B-B14F-4D97-AF65-F5344CB8AC3E}">
        <p14:creationId xmlns:p14="http://schemas.microsoft.com/office/powerpoint/2010/main" val="2517300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a maintainer of </a:t>
            </a:r>
            <a:r>
              <a:rPr lang="en-US" dirty="0" err="1"/>
              <a:t>ReactiveUI</a:t>
            </a:r>
            <a:endParaRPr lang="en-US" dirty="0"/>
          </a:p>
          <a:p>
            <a:r>
              <a:rPr lang="en-US" dirty="0"/>
              <a:t>I am a .NET Foundation member</a:t>
            </a:r>
          </a:p>
          <a:p>
            <a:r>
              <a:rPr lang="en-US" dirty="0"/>
              <a:t>I am a Microsoft MVP</a:t>
            </a:r>
          </a:p>
          <a:p>
            <a:endParaRPr lang="en-US" dirty="0"/>
          </a:p>
          <a:p>
            <a:r>
              <a:rPr lang="en-US" dirty="0"/>
              <a:t>Today I will be talking about Reactive Extensions, </a:t>
            </a:r>
            <a:r>
              <a:rPr lang="en-US" dirty="0" err="1"/>
              <a:t>ReactiveUI</a:t>
            </a:r>
            <a:r>
              <a:rPr lang="en-US" dirty="0"/>
              <a:t> and why you want to use them in mobile applications</a:t>
            </a:r>
          </a:p>
          <a:p>
            <a:endParaRPr lang="en-US" dirty="0"/>
          </a:p>
          <a:p>
            <a:r>
              <a:rPr lang="en-US" dirty="0"/>
              <a:t>I am going to start with</a:t>
            </a:r>
          </a:p>
          <a:p>
            <a:endParaRPr lang="en-US" dirty="0"/>
          </a:p>
          <a:p>
            <a:pPr marL="171450" indent="-171450">
              <a:buFontTx/>
              <a:buChar char="-"/>
            </a:pPr>
            <a:r>
              <a:rPr lang="en-US" dirty="0"/>
              <a:t>A brief history lesson</a:t>
            </a:r>
          </a:p>
          <a:p>
            <a:pPr marL="171450" indent="-171450">
              <a:buFontTx/>
              <a:buChar char="-"/>
            </a:pPr>
            <a:r>
              <a:rPr lang="en-US" dirty="0"/>
              <a:t>Some concerns that mobile developers face</a:t>
            </a:r>
          </a:p>
          <a:p>
            <a:pPr marL="171450" indent="-171450">
              <a:buFontTx/>
              <a:buChar char="-"/>
            </a:pPr>
            <a:r>
              <a:rPr lang="en-US" dirty="0"/>
              <a:t>Demos</a:t>
            </a:r>
          </a:p>
          <a:p>
            <a:pPr marL="171450" indent="-171450">
              <a:buFontTx/>
              <a:buChar char="-"/>
            </a:pPr>
            <a:r>
              <a:rPr lang="en-US" dirty="0"/>
              <a:t>Shameless plug</a:t>
            </a:r>
          </a:p>
          <a:p>
            <a:pPr marL="171450" indent="-171450">
              <a:buFontTx/>
              <a:buChar char="-"/>
            </a:pPr>
            <a:r>
              <a:rPr lang="en-US" dirty="0"/>
              <a:t>Give you some take </a:t>
            </a:r>
            <a:r>
              <a:rPr lang="en-US" dirty="0" err="1"/>
              <a:t>aways</a:t>
            </a:r>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3</a:t>
            </a:fld>
            <a:endParaRPr lang="en-US"/>
          </a:p>
        </p:txBody>
      </p:sp>
    </p:spTree>
    <p:extLst>
      <p:ext uri="{BB962C8B-B14F-4D97-AF65-F5344CB8AC3E}">
        <p14:creationId xmlns:p14="http://schemas.microsoft.com/office/powerpoint/2010/main" val="742047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LINQ</a:t>
            </a:r>
          </a:p>
          <a:p>
            <a:pPr marL="628650" lvl="1" indent="-171450">
              <a:buFontTx/>
              <a:buChar char="-"/>
            </a:pPr>
            <a:r>
              <a:rPr lang="en-US" dirty="0"/>
              <a:t>.NET 3.5 Brought LINQ</a:t>
            </a:r>
          </a:p>
          <a:p>
            <a:pPr marL="628650" lvl="1" indent="-171450">
              <a:buFontTx/>
              <a:buChar char="-"/>
            </a:pPr>
            <a:r>
              <a:rPr lang="en-US" dirty="0"/>
              <a:t>C# first step towards adding functional elements to the language</a:t>
            </a:r>
          </a:p>
          <a:p>
            <a:pPr marL="628650" lvl="1" indent="-171450">
              <a:buFontTx/>
              <a:buChar char="-"/>
            </a:pPr>
            <a:r>
              <a:rPr lang="en-US" dirty="0"/>
              <a:t>LINQ allows you to apply SQL style functions over collections</a:t>
            </a:r>
          </a:p>
          <a:p>
            <a:pPr marL="1085850" lvl="2" indent="-171450">
              <a:buFontTx/>
              <a:buChar char="-"/>
            </a:pPr>
            <a:r>
              <a:rPr lang="en-US" dirty="0"/>
              <a:t>Objects</a:t>
            </a:r>
          </a:p>
          <a:p>
            <a:pPr marL="1085850" lvl="2" indent="-171450">
              <a:buFontTx/>
              <a:buChar char="-"/>
            </a:pPr>
            <a:r>
              <a:rPr lang="en-US" dirty="0"/>
              <a:t>SQL</a:t>
            </a:r>
          </a:p>
          <a:p>
            <a:pPr marL="1085850" lvl="2" indent="-171450">
              <a:buFontTx/>
              <a:buChar char="-"/>
            </a:pPr>
            <a:r>
              <a:rPr lang="en-US" dirty="0"/>
              <a:t>XML</a:t>
            </a:r>
          </a:p>
          <a:p>
            <a:pPr marL="171450" lvl="0" indent="-171450">
              <a:buFontTx/>
              <a:buChar char="-"/>
            </a:pPr>
            <a:r>
              <a:rPr lang="en-US" dirty="0"/>
              <a:t>Rx .NET</a:t>
            </a:r>
          </a:p>
          <a:p>
            <a:pPr marL="628650" lvl="1" indent="-171450">
              <a:buFontTx/>
              <a:buChar char="-"/>
            </a:pPr>
            <a:r>
              <a:rPr lang="en-US" dirty="0"/>
              <a:t>Eric Meijer and Wes Dyer broke the world</a:t>
            </a:r>
          </a:p>
          <a:p>
            <a:pPr marL="628650" lvl="1" indent="-171450">
              <a:buFontTx/>
              <a:buChar char="-"/>
            </a:pPr>
            <a:r>
              <a:rPr lang="en-US" dirty="0"/>
              <a:t>While working at Microsoft they stumbled upon a monad</a:t>
            </a:r>
          </a:p>
          <a:p>
            <a:pPr marL="628650" lvl="1" indent="-171450">
              <a:buFontTx/>
              <a:buChar char="-"/>
            </a:pPr>
            <a:r>
              <a:rPr lang="en-US" dirty="0"/>
              <a:t>Pull based and Push based collections</a:t>
            </a:r>
          </a:p>
          <a:p>
            <a:pPr marL="171450" lvl="0" indent="-171450">
              <a:buFontTx/>
              <a:buChar char="-"/>
            </a:pPr>
            <a:r>
              <a:rPr lang="en-US" dirty="0" err="1"/>
              <a:t>ReactiveUI</a:t>
            </a:r>
            <a:endParaRPr lang="en-US" dirty="0"/>
          </a:p>
          <a:p>
            <a:pPr marL="628650" lvl="1" indent="-171450">
              <a:buFontTx/>
              <a:buChar char="-"/>
            </a:pPr>
            <a:r>
              <a:rPr lang="en-US" dirty="0"/>
              <a:t>Anais Betts created some extension methods that was the basis for </a:t>
            </a:r>
            <a:r>
              <a:rPr lang="en-US" dirty="0" err="1"/>
              <a:t>ReactiveUI</a:t>
            </a:r>
            <a:r>
              <a:rPr lang="en-US" dirty="0"/>
              <a:t> and MVVM framework for .NET Applications</a:t>
            </a:r>
          </a:p>
          <a:p>
            <a:pPr marL="171450" lvl="0" indent="-171450">
              <a:buFontTx/>
              <a:buChar char="-"/>
            </a:pPr>
            <a:r>
              <a:rPr lang="en-US" dirty="0" err="1"/>
              <a:t>System.Reactive</a:t>
            </a:r>
            <a:endParaRPr lang="en-US" dirty="0"/>
          </a:p>
          <a:p>
            <a:pPr marL="628650" lvl="1" indent="-171450">
              <a:buFontTx/>
              <a:buChar char="-"/>
            </a:pPr>
            <a:r>
              <a:rPr lang="en-US" dirty="0"/>
              <a:t>.NET Reactive Extensions implementation</a:t>
            </a:r>
          </a:p>
        </p:txBody>
      </p:sp>
      <p:sp>
        <p:nvSpPr>
          <p:cNvPr id="4" name="Slide Number Placeholder 3"/>
          <p:cNvSpPr>
            <a:spLocks noGrp="1"/>
          </p:cNvSpPr>
          <p:nvPr>
            <p:ph type="sldNum" sz="quarter" idx="5"/>
          </p:nvPr>
        </p:nvSpPr>
        <p:spPr/>
        <p:txBody>
          <a:bodyPr/>
          <a:lstStyle/>
          <a:p>
            <a:fld id="{E0AE778D-2A57-4226-B72B-26EA3CA60131}" type="slidenum">
              <a:rPr lang="en-US" smtClean="0"/>
              <a:t>4</a:t>
            </a:fld>
            <a:endParaRPr lang="en-US"/>
          </a:p>
        </p:txBody>
      </p:sp>
    </p:spTree>
    <p:extLst>
      <p:ext uri="{BB962C8B-B14F-4D97-AF65-F5344CB8AC3E}">
        <p14:creationId xmlns:p14="http://schemas.microsoft.com/office/powerpoint/2010/main" val="2242466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interfaces are defined in the System namespace, and are a first class citizen in .NET</a:t>
            </a:r>
          </a:p>
          <a:p>
            <a:endParaRPr lang="en-US" dirty="0"/>
          </a:p>
          <a:p>
            <a:r>
              <a:rPr lang="en-US" dirty="0"/>
              <a:t>- </a:t>
            </a:r>
            <a:r>
              <a:rPr lang="en-US" dirty="0" err="1"/>
              <a:t>IEnumerator</a:t>
            </a:r>
            <a:endParaRPr lang="en-US" dirty="0"/>
          </a:p>
          <a:p>
            <a:pPr marL="628650" lvl="1" indent="-171450">
              <a:buFontTx/>
              <a:buChar char="-"/>
            </a:pPr>
            <a:r>
              <a:rPr lang="en-US" dirty="0"/>
              <a:t>Current - The current node the </a:t>
            </a:r>
            <a:r>
              <a:rPr lang="en-US" dirty="0" err="1"/>
              <a:t>enmuerator</a:t>
            </a:r>
            <a:r>
              <a:rPr lang="en-US" dirty="0"/>
              <a:t> is iterating over</a:t>
            </a:r>
          </a:p>
          <a:p>
            <a:pPr marL="628650" lvl="1" indent="-171450">
              <a:buFontTx/>
              <a:buChar char="-"/>
            </a:pPr>
            <a:r>
              <a:rPr lang="en-US" dirty="0" err="1"/>
              <a:t>MoveNext</a:t>
            </a:r>
            <a:r>
              <a:rPr lang="en-US" dirty="0"/>
              <a:t> - Tells the enumerator to evaluate the next item in the list</a:t>
            </a:r>
          </a:p>
          <a:p>
            <a:pPr marL="628650" lvl="1" indent="-171450">
              <a:buFontTx/>
              <a:buChar char="-"/>
            </a:pPr>
            <a:r>
              <a:rPr lang="en-US" dirty="0"/>
              <a:t>Reset - Tells the enumerator to start from its initial position</a:t>
            </a:r>
          </a:p>
          <a:p>
            <a:endParaRPr lang="en-US" dirty="0"/>
          </a:p>
          <a:p>
            <a:pPr marL="171450" indent="-171450">
              <a:buFontTx/>
              <a:buChar char="-"/>
            </a:pPr>
            <a:r>
              <a:rPr lang="en-US" dirty="0" err="1"/>
              <a:t>IEnumerable</a:t>
            </a:r>
            <a:endParaRPr lang="en-US" dirty="0"/>
          </a:p>
          <a:p>
            <a:pPr marL="628650" lvl="1" indent="-171450">
              <a:buFontTx/>
              <a:buChar char="-"/>
            </a:pPr>
            <a:r>
              <a:rPr lang="en-US" dirty="0"/>
              <a:t>Pull based collection</a:t>
            </a:r>
          </a:p>
          <a:p>
            <a:pPr marL="628650" lvl="1" indent="-171450">
              <a:buFontTx/>
              <a:buChar char="-"/>
            </a:pPr>
            <a:r>
              <a:rPr lang="en-US" dirty="0"/>
              <a:t>Pulls a certain amount</a:t>
            </a:r>
          </a:p>
          <a:p>
            <a:pPr marL="628650" lvl="1" indent="-171450">
              <a:buFontTx/>
              <a:buChar char="-"/>
            </a:pPr>
            <a:r>
              <a:rPr lang="en-US" dirty="0"/>
              <a:t>Does not change unless explicitly mutated</a:t>
            </a:r>
          </a:p>
          <a:p>
            <a:endParaRPr lang="en-US" dirty="0"/>
          </a:p>
          <a:p>
            <a:r>
              <a:rPr lang="en-US" dirty="0"/>
              <a:t>* If you've ever seen the yellow squiggly that tells you "Multiple possible enumerations", it happens because if the state of the list the enumerator is traversing, it will automatically call Reset and start from the beginning.</a:t>
            </a:r>
          </a:p>
          <a:p>
            <a:endParaRPr lang="en-US" dirty="0"/>
          </a:p>
          <a:p>
            <a:endParaRPr lang="en-US" dirty="0"/>
          </a:p>
          <a:p>
            <a:r>
              <a:rPr lang="en-US" dirty="0"/>
              <a:t>- </a:t>
            </a:r>
            <a:r>
              <a:rPr lang="en-US" dirty="0" err="1"/>
              <a:t>IObservable</a:t>
            </a:r>
            <a:endParaRPr lang="en-US" dirty="0"/>
          </a:p>
          <a:p>
            <a:pPr marL="628650" lvl="1" indent="-171450">
              <a:buFontTx/>
              <a:buChar char="-"/>
            </a:pPr>
            <a:r>
              <a:rPr lang="en-US" dirty="0" err="1"/>
              <a:t>OnCompleted</a:t>
            </a:r>
            <a:r>
              <a:rPr lang="en-US" dirty="0"/>
              <a:t> – a notification that the stream is terminating and no more values are coming</a:t>
            </a:r>
          </a:p>
          <a:p>
            <a:pPr marL="628650" lvl="1" indent="-171450">
              <a:buFontTx/>
              <a:buChar char="-"/>
            </a:pPr>
            <a:r>
              <a:rPr lang="en-US" dirty="0" err="1"/>
              <a:t>OnError</a:t>
            </a:r>
            <a:r>
              <a:rPr lang="en-US" dirty="0"/>
              <a:t> – If an error is generated on the stream, this allows you to process the error</a:t>
            </a:r>
          </a:p>
          <a:p>
            <a:pPr marL="628650" lvl="1" indent="-171450">
              <a:buFontTx/>
              <a:buChar char="-"/>
            </a:pPr>
            <a:r>
              <a:rPr lang="en-US" dirty="0" err="1"/>
              <a:t>OnNext</a:t>
            </a:r>
            <a:r>
              <a:rPr lang="en-US" dirty="0"/>
              <a:t> – Handles the next value coming down the stream</a:t>
            </a:r>
          </a:p>
          <a:p>
            <a:pPr marL="171450" lvl="0" indent="-171450">
              <a:buFontTx/>
              <a:buChar char="-"/>
            </a:pPr>
            <a:r>
              <a:rPr lang="en-US" dirty="0" err="1"/>
              <a:t>IObservable</a:t>
            </a:r>
            <a:endParaRPr lang="en-US" dirty="0"/>
          </a:p>
          <a:p>
            <a:pPr marL="628650" lvl="1" indent="-171450">
              <a:buFontTx/>
              <a:buChar char="-"/>
            </a:pPr>
            <a:r>
              <a:rPr lang="en-US" dirty="0"/>
              <a:t>Push based collection</a:t>
            </a:r>
          </a:p>
          <a:p>
            <a:pPr marL="1085850" lvl="2" indent="-171450">
              <a:buFontTx/>
              <a:buChar char="-"/>
            </a:pPr>
            <a:r>
              <a:rPr lang="en-US" dirty="0"/>
              <a:t>This works well with technologies like</a:t>
            </a:r>
          </a:p>
          <a:p>
            <a:pPr marL="1543050" lvl="3" indent="-171450">
              <a:buFontTx/>
              <a:buChar char="-"/>
            </a:pPr>
            <a:r>
              <a:rPr lang="en-US" dirty="0" err="1"/>
              <a:t>SignalR</a:t>
            </a:r>
            <a:endParaRPr lang="en-US" dirty="0"/>
          </a:p>
          <a:p>
            <a:pPr marL="1543050" lvl="3" indent="-171450">
              <a:buFontTx/>
              <a:buChar char="-"/>
            </a:pPr>
            <a:r>
              <a:rPr lang="en-US" dirty="0"/>
              <a:t>Real Time Events</a:t>
            </a:r>
          </a:p>
          <a:p>
            <a:pPr marL="628650" lvl="1" indent="-171450">
              <a:buFontTx/>
              <a:buChar char="-"/>
            </a:pPr>
            <a:r>
              <a:rPr lang="en-US" dirty="0" err="1"/>
              <a:t>Subcribe</a:t>
            </a:r>
            <a:r>
              <a:rPr lang="en-US" dirty="0"/>
              <a:t> - How you get the observer to read values from the observable</a:t>
            </a:r>
          </a:p>
          <a:p>
            <a:endParaRPr lang="en-US" dirty="0"/>
          </a:p>
          <a:p>
            <a:r>
              <a:rPr lang="en-US" dirty="0"/>
              <a:t>Gang Of Four Publish Subscribe Pattern</a:t>
            </a:r>
          </a:p>
          <a:p>
            <a:endParaRPr lang="en-US" dirty="0"/>
          </a:p>
          <a:p>
            <a:pPr marL="171450" lvl="0" indent="-171450">
              <a:buFontTx/>
              <a:buChar char="-"/>
            </a:pPr>
            <a:r>
              <a:rPr lang="en-US" dirty="0"/>
              <a:t>Twitter stream is a great example of an Observable</a:t>
            </a:r>
          </a:p>
          <a:p>
            <a:pPr marL="628650" lvl="1" indent="-171450">
              <a:buFontTx/>
              <a:buChar char="-"/>
            </a:pPr>
            <a:r>
              <a:rPr lang="en-US" dirty="0"/>
              <a:t>You have many people watching the stream</a:t>
            </a:r>
          </a:p>
          <a:p>
            <a:pPr marL="628650" lvl="1" indent="-171450">
              <a:buFontTx/>
              <a:buChar char="-"/>
            </a:pPr>
            <a:r>
              <a:rPr lang="en-US" dirty="0"/>
              <a:t>The stream constantly has new data pushed to it</a:t>
            </a:r>
          </a:p>
          <a:p>
            <a:pPr marL="628650" lvl="1" indent="-171450">
              <a:buFontTx/>
              <a:buChar char="-"/>
            </a:pPr>
            <a:r>
              <a:rPr lang="en-US" dirty="0"/>
              <a:t>All subscribers have the opportunity to act on any value pushed to the stream (tweet)</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5</a:t>
            </a:fld>
            <a:endParaRPr lang="en-US"/>
          </a:p>
        </p:txBody>
      </p:sp>
    </p:spTree>
    <p:extLst>
      <p:ext uri="{BB962C8B-B14F-4D97-AF65-F5344CB8AC3E}">
        <p14:creationId xmlns:p14="http://schemas.microsoft.com/office/powerpoint/2010/main" val="1408647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you’re going to tell me “Rodney, that Rx stuff is pure </a:t>
            </a:r>
            <a:r>
              <a:rPr lang="en-US" dirty="0" err="1"/>
              <a:t>wizardy</a:t>
            </a:r>
            <a:r>
              <a:rPr lang="en-US" dirty="0"/>
              <a:t>”</a:t>
            </a:r>
          </a:p>
          <a:p>
            <a:endParaRPr lang="en-US" dirty="0"/>
          </a:p>
          <a:p>
            <a:r>
              <a:rPr lang="en-US" dirty="0"/>
              <a:t>I’ve had people tell me “that looks like magic.”</a:t>
            </a:r>
          </a:p>
          <a:p>
            <a:endParaRPr lang="en-US" dirty="0"/>
          </a:p>
          <a:p>
            <a:r>
              <a:rPr lang="en-US" dirty="0"/>
              <a:t>I agree.  It is magic!</a:t>
            </a:r>
          </a:p>
          <a:p>
            <a:endParaRPr lang="en-US" dirty="0"/>
          </a:p>
          <a:p>
            <a:pPr marL="171450" indent="-171450">
              <a:buFontTx/>
              <a:buChar char="-"/>
            </a:pPr>
            <a:r>
              <a:rPr lang="en-US" dirty="0"/>
              <a:t>Composable</a:t>
            </a:r>
          </a:p>
          <a:p>
            <a:pPr marL="628650" lvl="1" indent="-171450">
              <a:buFontTx/>
              <a:buChar char="-"/>
            </a:pPr>
            <a:r>
              <a:rPr lang="en-US" dirty="0"/>
              <a:t>You can compose parts of queries, and branch various observers to do different things at different points in the query execution</a:t>
            </a:r>
          </a:p>
          <a:p>
            <a:pPr marL="171450" indent="-171450">
              <a:buFontTx/>
              <a:buChar char="-"/>
            </a:pPr>
            <a:r>
              <a:rPr lang="en-US" dirty="0"/>
              <a:t>Declarative</a:t>
            </a:r>
          </a:p>
          <a:p>
            <a:pPr marL="171450" indent="-171450">
              <a:buFontTx/>
              <a:buChar char="-"/>
            </a:pPr>
            <a:r>
              <a:rPr lang="en-US" dirty="0"/>
              <a:t>Reactive</a:t>
            </a:r>
          </a:p>
          <a:p>
            <a:pPr marL="171450" indent="-171450">
              <a:buFontTx/>
              <a:buChar char="-"/>
            </a:pPr>
            <a:r>
              <a:rPr lang="en-US" dirty="0"/>
              <a:t>Readable</a:t>
            </a:r>
          </a:p>
          <a:p>
            <a:pPr marL="0" indent="0">
              <a:buFontTx/>
              <a:buNone/>
            </a:pPr>
            <a:endParaRPr lang="en-US" dirty="0"/>
          </a:p>
          <a:p>
            <a:pPr marL="171450" indent="-171450">
              <a:buFontTx/>
              <a:buChar char="-"/>
            </a:pPr>
            <a:r>
              <a:rPr lang="en-US" dirty="0"/>
              <a:t>Reactive Extensions are across languages</a:t>
            </a:r>
          </a:p>
          <a:p>
            <a:pPr marL="628650" lvl="1" indent="-171450">
              <a:buFontTx/>
              <a:buChar char="-"/>
            </a:pPr>
            <a:r>
              <a:rPr lang="en-US" dirty="0"/>
              <a:t>Java</a:t>
            </a:r>
          </a:p>
          <a:p>
            <a:pPr marL="628650" lvl="1" indent="-171450">
              <a:buFontTx/>
              <a:buChar char="-"/>
            </a:pPr>
            <a:r>
              <a:rPr lang="en-US" dirty="0"/>
              <a:t>Go</a:t>
            </a:r>
          </a:p>
          <a:p>
            <a:pPr marL="628650" lvl="1" indent="-171450">
              <a:buFontTx/>
              <a:buChar char="-"/>
            </a:pPr>
            <a:r>
              <a:rPr lang="en-US" dirty="0"/>
              <a:t>Swift</a:t>
            </a:r>
          </a:p>
          <a:p>
            <a:pPr marL="628650" lvl="1" indent="-171450">
              <a:buFontTx/>
              <a:buChar char="-"/>
            </a:pPr>
            <a:r>
              <a:rPr lang="en-US" dirty="0"/>
              <a:t>JavaScript</a:t>
            </a:r>
          </a:p>
          <a:p>
            <a:pPr marL="628650" lvl="1" indent="-171450">
              <a:buFontTx/>
              <a:buChar char="-"/>
            </a:pPr>
            <a:r>
              <a:rPr lang="en-US" dirty="0"/>
              <a:t>Kotlin</a:t>
            </a:r>
          </a:p>
          <a:p>
            <a:pPr marL="628650" lvl="1" indent="-171450">
              <a:buFontTx/>
              <a:buChar char="-"/>
            </a:pPr>
            <a:r>
              <a:rPr lang="en-US" dirty="0"/>
              <a:t>PHP, even PHP</a:t>
            </a:r>
          </a:p>
          <a:p>
            <a:pPr marL="171450" lvl="0" indent="-171450">
              <a:buFontTx/>
              <a:buChar char="-"/>
            </a:pPr>
            <a:r>
              <a:rPr lang="en-US" dirty="0"/>
              <a:t>Reactive Extensions is really all about collections</a:t>
            </a:r>
          </a:p>
          <a:p>
            <a:pPr marL="0" indent="0">
              <a:buFontTx/>
              <a:buNone/>
            </a:pPr>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6</a:t>
            </a:fld>
            <a:endParaRPr lang="en-US"/>
          </a:p>
        </p:txBody>
      </p:sp>
    </p:spTree>
    <p:extLst>
      <p:ext uri="{BB962C8B-B14F-4D97-AF65-F5344CB8AC3E}">
        <p14:creationId xmlns:p14="http://schemas.microsoft.com/office/powerpoint/2010/main" val="1047026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Events</a:t>
            </a:r>
          </a:p>
          <a:p>
            <a:pPr marL="628650" lvl="1" indent="-171450">
              <a:buFontTx/>
              <a:buChar char="-"/>
            </a:pPr>
            <a:r>
              <a:rPr lang="en-US" dirty="0"/>
              <a:t>As mobile developers we are constantly using commanding to create event handler that do some work in our view models</a:t>
            </a:r>
          </a:p>
          <a:p>
            <a:pPr marL="171450" indent="-171450">
              <a:buFontTx/>
              <a:buChar char="-"/>
            </a:pPr>
            <a:r>
              <a:rPr lang="en-US" dirty="0"/>
              <a:t>Memory Leaks</a:t>
            </a:r>
          </a:p>
          <a:p>
            <a:pPr marL="628650" lvl="1" indent="-171450">
              <a:buFontTx/>
              <a:buChar char="-"/>
            </a:pPr>
            <a:r>
              <a:rPr lang="en-US" dirty="0"/>
              <a:t>Limited resources</a:t>
            </a:r>
          </a:p>
          <a:p>
            <a:pPr marL="628650" lvl="1" indent="-171450">
              <a:buFontTx/>
              <a:buChar char="-"/>
            </a:pPr>
            <a:r>
              <a:rPr lang="en-US" dirty="0"/>
              <a:t>Managed Runtime</a:t>
            </a:r>
          </a:p>
          <a:p>
            <a:pPr marL="628650" lvl="1" indent="-171450">
              <a:buFontTx/>
              <a:buChar char="-"/>
            </a:pPr>
            <a:r>
              <a:rPr lang="en-US" dirty="0"/>
              <a:t>iOS memory crashes applications</a:t>
            </a:r>
          </a:p>
          <a:p>
            <a:pPr marL="628650" lvl="1" indent="-171450">
              <a:buFontTx/>
              <a:buChar char="-"/>
            </a:pPr>
            <a:r>
              <a:rPr lang="en-US" dirty="0"/>
              <a:t>Recommended we memory profile with Xamarin Profiler before every release, but who does that?!  Just wait for the inevitable crash!</a:t>
            </a:r>
          </a:p>
          <a:p>
            <a:pPr marL="171450" lvl="0" indent="-171450">
              <a:buFontTx/>
              <a:buChar char="-"/>
            </a:pPr>
            <a:r>
              <a:rPr lang="en-US" dirty="0"/>
              <a:t>Loading data Asynchronously</a:t>
            </a:r>
          </a:p>
          <a:p>
            <a:pPr marL="628650" lvl="1" indent="-171450">
              <a:buFontTx/>
              <a:buChar char="-"/>
            </a:pPr>
            <a:r>
              <a:rPr lang="en-US" dirty="0"/>
              <a:t>Load data on page load</a:t>
            </a:r>
          </a:p>
          <a:p>
            <a:pPr marL="628650" lvl="1" indent="-171450">
              <a:buFontTx/>
              <a:buChar char="-"/>
            </a:pPr>
            <a:r>
              <a:rPr lang="en-US" dirty="0"/>
              <a:t>No global application state</a:t>
            </a:r>
          </a:p>
          <a:p>
            <a:pPr marL="171450" lvl="0" indent="-171450">
              <a:buFontTx/>
              <a:buChar char="-"/>
            </a:pPr>
            <a:r>
              <a:rPr lang="en-US" dirty="0"/>
              <a:t>Disconnected State</a:t>
            </a:r>
          </a:p>
          <a:p>
            <a:pPr marL="628650" lvl="1" indent="-171450">
              <a:buFontTx/>
              <a:buChar char="-"/>
            </a:pPr>
            <a:r>
              <a:rPr lang="en-US" dirty="0"/>
              <a:t>No internet</a:t>
            </a:r>
          </a:p>
          <a:p>
            <a:pPr marL="628650" lvl="1" indent="-171450">
              <a:buFontTx/>
              <a:buChar char="-"/>
            </a:pPr>
            <a:r>
              <a:rPr lang="en-US" dirty="0"/>
              <a:t>Responding to when the state changes</a:t>
            </a:r>
          </a:p>
        </p:txBody>
      </p:sp>
      <p:sp>
        <p:nvSpPr>
          <p:cNvPr id="4" name="Slide Number Placeholder 3"/>
          <p:cNvSpPr>
            <a:spLocks noGrp="1"/>
          </p:cNvSpPr>
          <p:nvPr>
            <p:ph type="sldNum" sz="quarter" idx="5"/>
          </p:nvPr>
        </p:nvSpPr>
        <p:spPr/>
        <p:txBody>
          <a:bodyPr/>
          <a:lstStyle/>
          <a:p>
            <a:fld id="{E0AE778D-2A57-4226-B72B-26EA3CA60131}" type="slidenum">
              <a:rPr lang="en-US" smtClean="0"/>
              <a:t>8</a:t>
            </a:fld>
            <a:endParaRPr lang="en-US"/>
          </a:p>
        </p:txBody>
      </p:sp>
    </p:spTree>
    <p:extLst>
      <p:ext uri="{BB962C8B-B14F-4D97-AF65-F5344CB8AC3E}">
        <p14:creationId xmlns:p14="http://schemas.microsoft.com/office/powerpoint/2010/main" val="3012002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is a delegate that is not cached</a:t>
            </a:r>
          </a:p>
          <a:p>
            <a:pPr marL="171450" indent="-171450">
              <a:buFontTx/>
              <a:buChar char="-"/>
            </a:pPr>
            <a:r>
              <a:rPr lang="en-US" dirty="0"/>
              <a:t>Delegates that aren’t cached cannot be disposed of properly</a:t>
            </a:r>
          </a:p>
          <a:p>
            <a:pPr marL="171450" indent="-171450">
              <a:buFontTx/>
              <a:buChar char="-"/>
            </a:pPr>
            <a:r>
              <a:rPr lang="en-US" dirty="0"/>
              <a:t>Because there is not explicit reference in memory to the handler, the garbage collector won't reclaim the memory</a:t>
            </a:r>
          </a:p>
        </p:txBody>
      </p:sp>
      <p:sp>
        <p:nvSpPr>
          <p:cNvPr id="4" name="Slide Number Placeholder 3"/>
          <p:cNvSpPr>
            <a:spLocks noGrp="1"/>
          </p:cNvSpPr>
          <p:nvPr>
            <p:ph type="sldNum" sz="quarter" idx="5"/>
          </p:nvPr>
        </p:nvSpPr>
        <p:spPr/>
        <p:txBody>
          <a:bodyPr/>
          <a:lstStyle/>
          <a:p>
            <a:fld id="{E0AE778D-2A57-4226-B72B-26EA3CA60131}" type="slidenum">
              <a:rPr lang="en-US" smtClean="0"/>
              <a:t>9</a:t>
            </a:fld>
            <a:endParaRPr lang="en-US"/>
          </a:p>
        </p:txBody>
      </p:sp>
    </p:spTree>
    <p:extLst>
      <p:ext uri="{BB962C8B-B14F-4D97-AF65-F5344CB8AC3E}">
        <p14:creationId xmlns:p14="http://schemas.microsoft.com/office/powerpoint/2010/main" val="2392920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three main things we as developers need when handling events</a:t>
            </a:r>
          </a:p>
          <a:p>
            <a:endParaRPr lang="en-US" dirty="0"/>
          </a:p>
          <a:p>
            <a:pPr marL="171450" indent="-171450">
              <a:buFontTx/>
              <a:buChar char="-"/>
            </a:pPr>
            <a:r>
              <a:rPr lang="en-US" dirty="0"/>
              <a:t>Event Handlers</a:t>
            </a:r>
          </a:p>
          <a:p>
            <a:pPr marL="171450" indent="-171450">
              <a:buFontTx/>
              <a:buChar char="-"/>
            </a:pPr>
            <a:r>
              <a:rPr lang="en-US" dirty="0"/>
              <a:t>Callback</a:t>
            </a:r>
          </a:p>
          <a:p>
            <a:pPr marL="171450" indent="-171450">
              <a:buFontTx/>
              <a:buChar char="-"/>
            </a:pPr>
            <a:r>
              <a:rPr lang="en-US" dirty="0"/>
              <a:t>Deallocation</a:t>
            </a:r>
          </a:p>
          <a:p>
            <a:endParaRPr lang="en-US" dirty="0"/>
          </a:p>
          <a:p>
            <a:r>
              <a:rPr lang="en-US" dirty="0"/>
              <a:t>Deallocation is the one I think we fail at the most.  How do we properly dispose of objects?</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17864943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descr="A picture containing toy&#10;&#10;Description automatically generated">
            <a:extLst>
              <a:ext uri="{FF2B5EF4-FFF2-40B4-BE49-F238E27FC236}">
                <a16:creationId xmlns:a16="http://schemas.microsoft.com/office/drawing/2014/main" id="{27FF44A5-ACC0-4545-847A-736836DC8D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focus.dotnetconf.net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F1B1AD35-0AC9-4C4F-A8A0-6A4FFCCADDDB}"/>
              </a:ext>
            </a:extLst>
          </p:cNvPr>
          <p:cNvSpPr>
            <a:spLocks noGrp="1"/>
          </p:cNvSpPr>
          <p:nvPr>
            <p:ph type="body" sz="quarter" idx="10" hasCustomPrompt="1"/>
          </p:nvPr>
        </p:nvSpPr>
        <p:spPr>
          <a:xfrm>
            <a:off x="269240" y="1424641"/>
            <a:ext cx="11402732" cy="627864"/>
          </a:xfrm>
        </p:spPr>
        <p:txBody>
          <a:bodyPr/>
          <a:lstStyle>
            <a:lvl1pPr marL="0" indent="0">
              <a:buNone/>
              <a:defRPr sz="3200" b="0" baseline="0">
                <a:latin typeface="Consolas" panose="020B0609020204030204" pitchFamily="49" charset="0"/>
              </a:defRPr>
            </a:lvl1pPr>
          </a:lstStyle>
          <a:p>
            <a:pPr lvl="0"/>
            <a:r>
              <a:rPr lang="en-US" baseline="0" dirty="0">
                <a:latin typeface="Consolas" panose="020B0609020204030204" pitchFamily="49" charset="0"/>
              </a:rPr>
              <a:t>Code Sample</a:t>
            </a:r>
            <a:endParaRPr lang="en-US" dirty="0"/>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tx2">
              <a:lumMod val="60000"/>
              <a:lumOff val="40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1F45D-026B-4042-8155-891F6321B0D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F3F60DF-7F5F-48F8-9C1E-2EC1A2D6687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91726FE-CA3F-461A-B14F-B157E110C3E6}"/>
              </a:ext>
            </a:extLst>
          </p:cNvPr>
          <p:cNvSpPr>
            <a:spLocks noGrp="1"/>
          </p:cNvSpPr>
          <p:nvPr>
            <p:ph type="dt" sz="half" idx="10"/>
          </p:nvPr>
        </p:nvSpPr>
        <p:spPr/>
        <p:txBody>
          <a:bodyPr/>
          <a:lstStyle/>
          <a:p>
            <a:fld id="{5CC532F0-741C-44DD-804B-1E866ABDC7F4}" type="datetimeFigureOut">
              <a:rPr lang="en-AU" smtClean="0"/>
              <a:t>21/3/20</a:t>
            </a:fld>
            <a:endParaRPr lang="en-AU"/>
          </a:p>
        </p:txBody>
      </p:sp>
      <p:sp>
        <p:nvSpPr>
          <p:cNvPr id="5" name="Footer Placeholder 4">
            <a:extLst>
              <a:ext uri="{FF2B5EF4-FFF2-40B4-BE49-F238E27FC236}">
                <a16:creationId xmlns:a16="http://schemas.microsoft.com/office/drawing/2014/main" id="{DC53D2FB-A571-4028-AD5C-6B428EB698A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D4213A4-CC8E-4C21-9000-665A761C3342}"/>
              </a:ext>
            </a:extLst>
          </p:cNvPr>
          <p:cNvSpPr>
            <a:spLocks noGrp="1"/>
          </p:cNvSpPr>
          <p:nvPr>
            <p:ph type="sldNum" sz="quarter" idx="12"/>
          </p:nvPr>
        </p:nvSpPr>
        <p:spPr/>
        <p:txBody>
          <a:bodyPr/>
          <a:lstStyle/>
          <a:p>
            <a:fld id="{B68A21D2-4FD3-4879-A1D8-5D0C211F284F}" type="slidenum">
              <a:rPr lang="en-AU" smtClean="0"/>
              <a:t>‹#›</a:t>
            </a:fld>
            <a:endParaRPr lang="en-AU"/>
          </a:p>
        </p:txBody>
      </p:sp>
    </p:spTree>
    <p:extLst>
      <p:ext uri="{BB962C8B-B14F-4D97-AF65-F5344CB8AC3E}">
        <p14:creationId xmlns:p14="http://schemas.microsoft.com/office/powerpoint/2010/main" val="3382055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250256"/>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rgbClr val="511C7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Going Reactive with Reactive Extensions and UI</a:t>
            </a:r>
          </a:p>
        </p:txBody>
      </p:sp>
      <p:sp>
        <p:nvSpPr>
          <p:cNvPr id="14" name="Text Placeholder 4"/>
          <p:cNvSpPr>
            <a:spLocks noGrp="1"/>
          </p:cNvSpPr>
          <p:nvPr>
            <p:ph type="body" sz="quarter" idx="12" hasCustomPrompt="1"/>
          </p:nvPr>
        </p:nvSpPr>
        <p:spPr>
          <a:xfrm>
            <a:off x="543147" y="3821145"/>
            <a:ext cx="9074088"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Rodney Littles, II</a:t>
            </a:r>
          </a:p>
        </p:txBody>
      </p:sp>
      <p:pic>
        <p:nvPicPr>
          <p:cNvPr id="4" name="Picture 3" descr="A picture containing drawing&#10;&#10;Description automatically generated">
            <a:extLst>
              <a:ext uri="{FF2B5EF4-FFF2-40B4-BE49-F238E27FC236}">
                <a16:creationId xmlns:a16="http://schemas.microsoft.com/office/drawing/2014/main" id="{B4D6D714-CC0F-4981-AA10-4A0F79020F2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748865" y="4011354"/>
            <a:ext cx="599437" cy="533999"/>
          </a:xfrm>
          <a:prstGeom prst="rect">
            <a:avLst/>
          </a:prstGeom>
        </p:spPr>
      </p:pic>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4" r:id="rId9"/>
    <p:sldLayoutId id="2147483752" r:id="rId10"/>
    <p:sldLayoutId id="2147483753" r:id="rId11"/>
    <p:sldLayoutId id="2147483728" r:id="rId12"/>
    <p:sldLayoutId id="2147483726" r:id="rId13"/>
    <p:sldLayoutId id="2147483754" r:id="rId14"/>
    <p:sldLayoutId id="2147483755"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github.com/RLittlesII" TargetMode="External"/><Relationship Id="rId5" Type="http://schemas.openxmlformats.org/officeDocument/2006/relationships/hyperlink" Target="https://www.twitch.tv/rlittlesii/" TargetMode="External"/><Relationship Id="rId4" Type="http://schemas.openxmlformats.org/officeDocument/2006/relationships/hyperlink" Target="https://twitter.com/rlittlesii"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hyperlink" Target="https://youtu.be/27jwpLCmAt4"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14386C-AA23-3740-B639-9488663B24FC}"/>
              </a:ext>
            </a:extLst>
          </p:cNvPr>
          <p:cNvSpPr>
            <a:spLocks noGrp="1"/>
          </p:cNvSpPr>
          <p:nvPr>
            <p:ph type="title"/>
          </p:nvPr>
        </p:nvSpPr>
        <p:spPr/>
        <p:txBody>
          <a:bodyPr/>
          <a:lstStyle/>
          <a:p>
            <a:pPr algn="ctr"/>
            <a:r>
              <a:rPr lang="en-US" dirty="0"/>
              <a:t>Leads to …</a:t>
            </a:r>
          </a:p>
        </p:txBody>
      </p:sp>
      <p:pic>
        <p:nvPicPr>
          <p:cNvPr id="4" name="Picture 3">
            <a:extLst>
              <a:ext uri="{FF2B5EF4-FFF2-40B4-BE49-F238E27FC236}">
                <a16:creationId xmlns:a16="http://schemas.microsoft.com/office/drawing/2014/main" id="{C206F86D-DFB2-1D4B-B74E-0E0C7668BEE2}"/>
              </a:ext>
            </a:extLst>
          </p:cNvPr>
          <p:cNvPicPr>
            <a:picLocks noChangeAspect="1"/>
          </p:cNvPicPr>
          <p:nvPr/>
        </p:nvPicPr>
        <p:blipFill>
          <a:blip r:embed="rId3"/>
          <a:stretch>
            <a:fillRect/>
          </a:stretch>
        </p:blipFill>
        <p:spPr>
          <a:xfrm>
            <a:off x="3950860" y="1565168"/>
            <a:ext cx="4292600" cy="4508500"/>
          </a:xfrm>
          <a:prstGeom prst="rect">
            <a:avLst/>
          </a:prstGeom>
        </p:spPr>
      </p:pic>
    </p:spTree>
    <p:extLst>
      <p:ext uri="{BB962C8B-B14F-4D97-AF65-F5344CB8AC3E}">
        <p14:creationId xmlns:p14="http://schemas.microsoft.com/office/powerpoint/2010/main" val="6587710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CB07EB-7B5D-6A4A-81C4-0A35E20AADA8}"/>
              </a:ext>
            </a:extLst>
          </p:cNvPr>
          <p:cNvSpPr>
            <a:spLocks noGrp="1"/>
          </p:cNvSpPr>
          <p:nvPr>
            <p:ph type="title"/>
          </p:nvPr>
        </p:nvSpPr>
        <p:spPr/>
        <p:txBody>
          <a:bodyPr/>
          <a:lstStyle/>
          <a:p>
            <a:pPr algn="ctr"/>
            <a:r>
              <a:rPr lang="en-US" dirty="0"/>
              <a:t>What If …</a:t>
            </a:r>
          </a:p>
        </p:txBody>
      </p:sp>
      <p:sp>
        <p:nvSpPr>
          <p:cNvPr id="4" name="Rectangle 3">
            <a:extLst>
              <a:ext uri="{FF2B5EF4-FFF2-40B4-BE49-F238E27FC236}">
                <a16:creationId xmlns:a16="http://schemas.microsoft.com/office/drawing/2014/main" id="{FDC3130C-20FB-A244-BF7C-CC3CE49F255B}"/>
              </a:ext>
            </a:extLst>
          </p:cNvPr>
          <p:cNvSpPr/>
          <p:nvPr/>
        </p:nvSpPr>
        <p:spPr>
          <a:xfrm>
            <a:off x="1074994" y="1946425"/>
            <a:ext cx="10044332" cy="3046988"/>
          </a:xfrm>
          <a:prstGeom prst="rect">
            <a:avLst/>
          </a:prstGeom>
        </p:spPr>
        <p:txBody>
          <a:bodyPr wrap="square">
            <a:spAutoFit/>
          </a:bodyPr>
          <a:lstStyle/>
          <a:p>
            <a:r>
              <a:rPr lang="en-US" sz="2400" dirty="0" err="1">
                <a:solidFill>
                  <a:schemeClr val="accent6">
                    <a:lumMod val="60000"/>
                    <a:lumOff val="40000"/>
                  </a:schemeClr>
                </a:solidFill>
              </a:rPr>
              <a:t>textChangedEvents</a:t>
            </a:r>
            <a:endParaRPr lang="en-US" sz="2400" dirty="0">
              <a:solidFill>
                <a:schemeClr val="accent6">
                  <a:lumMod val="60000"/>
                  <a:lumOff val="40000"/>
                </a:schemeClr>
              </a:solidFill>
            </a:endParaRPr>
          </a:p>
          <a:p>
            <a:r>
              <a:rPr lang="en-US" sz="2400" dirty="0">
                <a:solidFill>
                  <a:srgbClr val="BDBDBD"/>
                </a:solidFill>
              </a:rPr>
              <a:t>    </a:t>
            </a:r>
            <a:r>
              <a:rPr lang="en-US" sz="2400" dirty="0">
                <a:solidFill>
                  <a:schemeClr val="accent6">
                    <a:lumMod val="60000"/>
                    <a:lumOff val="40000"/>
                  </a:schemeClr>
                </a:solidFill>
              </a:rPr>
              <a:t>.</a:t>
            </a:r>
            <a:r>
              <a:rPr lang="en-US" sz="2400" dirty="0">
                <a:solidFill>
                  <a:srgbClr val="39CCA1"/>
                </a:solidFill>
              </a:rPr>
              <a:t>Throttle</a:t>
            </a:r>
            <a:r>
              <a:rPr lang="en-US" sz="2400" dirty="0">
                <a:solidFill>
                  <a:schemeClr val="accent6">
                    <a:lumMod val="60000"/>
                    <a:lumOff val="40000"/>
                  </a:schemeClr>
                </a:solidFill>
              </a:rPr>
              <a:t>(</a:t>
            </a:r>
            <a:r>
              <a:rPr lang="en-US" sz="2400" dirty="0" err="1">
                <a:solidFill>
                  <a:srgbClr val="E1BFFF"/>
                </a:solidFill>
              </a:rPr>
              <a:t>TimeSpan</a:t>
            </a:r>
            <a:r>
              <a:rPr lang="en-US" sz="2400" dirty="0" err="1">
                <a:solidFill>
                  <a:schemeClr val="accent6">
                    <a:lumMod val="60000"/>
                    <a:lumOff val="40000"/>
                  </a:schemeClr>
                </a:solidFill>
              </a:rPr>
              <a:t>.</a:t>
            </a:r>
            <a:r>
              <a:rPr lang="en-US" sz="2400" dirty="0" err="1">
                <a:solidFill>
                  <a:srgbClr val="39CCA1"/>
                </a:solidFill>
              </a:rPr>
              <a:t>FromMilliseconds</a:t>
            </a:r>
            <a:r>
              <a:rPr lang="en-US" sz="2400" dirty="0">
                <a:solidFill>
                  <a:schemeClr val="accent6">
                    <a:lumMod val="60000"/>
                    <a:lumOff val="40000"/>
                  </a:schemeClr>
                </a:solidFill>
              </a:rPr>
              <a:t>(</a:t>
            </a:r>
            <a:r>
              <a:rPr lang="en-US" sz="2400" dirty="0">
                <a:solidFill>
                  <a:srgbClr val="ED94C0"/>
                </a:solidFill>
              </a:rPr>
              <a:t>750</a:t>
            </a:r>
            <a:r>
              <a:rPr lang="en-US" sz="2400" dirty="0">
                <a:solidFill>
                  <a:schemeClr val="accent6">
                    <a:lumMod val="60000"/>
                    <a:lumOff val="40000"/>
                  </a:schemeClr>
                </a:solidFill>
              </a:rPr>
              <a:t>),</a:t>
            </a:r>
            <a:r>
              <a:rPr lang="en-US" sz="2400" dirty="0">
                <a:solidFill>
                  <a:srgbClr val="BDBDBD"/>
                </a:solidFill>
              </a:rPr>
              <a:t> </a:t>
            </a:r>
            <a:r>
              <a:rPr lang="en-US" sz="2400" dirty="0" err="1">
                <a:solidFill>
                  <a:srgbClr val="C191FF"/>
                </a:solidFill>
              </a:rPr>
              <a:t>RxApp</a:t>
            </a:r>
            <a:r>
              <a:rPr lang="en-US" sz="2400" dirty="0" err="1">
                <a:solidFill>
                  <a:schemeClr val="accent6">
                    <a:lumMod val="60000"/>
                    <a:lumOff val="40000"/>
                  </a:schemeClr>
                </a:solidFill>
              </a:rPr>
              <a:t>.</a:t>
            </a:r>
            <a:r>
              <a:rPr lang="en-US" sz="2400" dirty="0" err="1">
                <a:solidFill>
                  <a:srgbClr val="66B9CC"/>
                </a:solidFill>
              </a:rPr>
              <a:t>TaskpoolScheduler</a:t>
            </a:r>
            <a:r>
              <a:rPr lang="en-US" sz="2400" dirty="0">
                <a:solidFill>
                  <a:schemeClr val="accent6">
                    <a:lumMod val="60000"/>
                    <a:lumOff val="40000"/>
                  </a:schemeClr>
                </a:solidFill>
              </a:rPr>
              <a:t>)</a:t>
            </a:r>
            <a:br>
              <a:rPr lang="en-US" sz="2400" dirty="0">
                <a:solidFill>
                  <a:srgbClr val="BDBDBD"/>
                </a:solidFill>
              </a:rPr>
            </a:br>
            <a:r>
              <a:rPr lang="en-US" sz="2400" dirty="0">
                <a:solidFill>
                  <a:srgbClr val="BDBDBD"/>
                </a:solidFill>
              </a:rPr>
              <a:t>    </a:t>
            </a:r>
            <a:r>
              <a:rPr lang="en-US" sz="2400" dirty="0">
                <a:solidFill>
                  <a:schemeClr val="accent6">
                    <a:lumMod val="60000"/>
                    <a:lumOff val="40000"/>
                  </a:schemeClr>
                </a:solidFill>
              </a:rPr>
              <a:t>.</a:t>
            </a:r>
            <a:r>
              <a:rPr lang="en-US" sz="2400" dirty="0">
                <a:solidFill>
                  <a:srgbClr val="39CCA1"/>
                </a:solidFill>
              </a:rPr>
              <a:t>Select</a:t>
            </a:r>
            <a:r>
              <a:rPr lang="en-US" sz="2400" dirty="0">
                <a:solidFill>
                  <a:schemeClr val="accent6">
                    <a:lumMod val="60000"/>
                    <a:lumOff val="40000"/>
                  </a:schemeClr>
                </a:solidFill>
              </a:rPr>
              <a:t>(x </a:t>
            </a:r>
            <a:r>
              <a:rPr lang="en-US" sz="2400" dirty="0"/>
              <a:t>=&gt; </a:t>
            </a:r>
            <a:r>
              <a:rPr lang="en-US" sz="2400" dirty="0" err="1">
                <a:solidFill>
                  <a:schemeClr val="accent6">
                    <a:lumMod val="60000"/>
                    <a:lumOff val="40000"/>
                  </a:schemeClr>
                </a:solidFill>
              </a:rPr>
              <a:t>x.</a:t>
            </a:r>
            <a:r>
              <a:rPr lang="en-US" sz="2400" dirty="0" err="1">
                <a:solidFill>
                  <a:srgbClr val="66B9CC"/>
                </a:solidFill>
              </a:rPr>
              <a:t>NewTextValue</a:t>
            </a:r>
            <a:r>
              <a:rPr lang="en-US" sz="2400" dirty="0" err="1">
                <a:solidFill>
                  <a:schemeClr val="accent6">
                    <a:lumMod val="60000"/>
                    <a:lumOff val="40000"/>
                  </a:schemeClr>
                </a:solidFill>
              </a:rPr>
              <a:t>.</a:t>
            </a:r>
            <a:r>
              <a:rPr lang="en-US" sz="2400" dirty="0" err="1">
                <a:solidFill>
                  <a:srgbClr val="39CCA1"/>
                </a:solidFill>
              </a:rPr>
              <a:t>Trim</a:t>
            </a:r>
            <a:r>
              <a:rPr lang="en-US" sz="2400" dirty="0">
                <a:solidFill>
                  <a:schemeClr val="accent6">
                    <a:lumMod val="60000"/>
                    <a:lumOff val="40000"/>
                  </a:schemeClr>
                </a:solidFill>
              </a:rPr>
              <a:t>())</a:t>
            </a:r>
            <a:br>
              <a:rPr lang="en-US" sz="2400" dirty="0">
                <a:solidFill>
                  <a:srgbClr val="BDBDBD"/>
                </a:solidFill>
              </a:rPr>
            </a:br>
            <a:r>
              <a:rPr lang="en-US" sz="2400" dirty="0">
                <a:solidFill>
                  <a:srgbClr val="BDBDBD"/>
                </a:solidFill>
              </a:rPr>
              <a:t>    </a:t>
            </a:r>
            <a:r>
              <a:rPr lang="en-US" sz="2400" dirty="0">
                <a:solidFill>
                  <a:schemeClr val="accent6">
                    <a:lumMod val="60000"/>
                    <a:lumOff val="40000"/>
                  </a:schemeClr>
                </a:solidFill>
              </a:rPr>
              <a:t>.</a:t>
            </a:r>
            <a:r>
              <a:rPr lang="en-US" sz="2400" dirty="0" err="1">
                <a:solidFill>
                  <a:srgbClr val="39CCA1"/>
                </a:solidFill>
              </a:rPr>
              <a:t>DistinctUntilChanged</a:t>
            </a:r>
            <a:r>
              <a:rPr lang="en-US" sz="2400" dirty="0">
                <a:solidFill>
                  <a:schemeClr val="accent6">
                    <a:lumMod val="60000"/>
                    <a:lumOff val="40000"/>
                  </a:schemeClr>
                </a:solidFill>
              </a:rPr>
              <a:t>()</a:t>
            </a:r>
            <a:br>
              <a:rPr lang="en-US" sz="2400" dirty="0">
                <a:solidFill>
                  <a:srgbClr val="BDBDBD"/>
                </a:solidFill>
              </a:rPr>
            </a:br>
            <a:r>
              <a:rPr lang="en-US" sz="2400" dirty="0">
                <a:solidFill>
                  <a:srgbClr val="BDBDBD"/>
                </a:solidFill>
              </a:rPr>
              <a:t>    </a:t>
            </a:r>
            <a:r>
              <a:rPr lang="en-US" sz="2400" dirty="0">
                <a:solidFill>
                  <a:schemeClr val="accent6">
                    <a:lumMod val="60000"/>
                    <a:lumOff val="40000"/>
                  </a:schemeClr>
                </a:solidFill>
              </a:rPr>
              <a:t>.</a:t>
            </a:r>
            <a:r>
              <a:rPr lang="en-US" sz="2400" dirty="0">
                <a:solidFill>
                  <a:srgbClr val="39CCA1"/>
                </a:solidFill>
              </a:rPr>
              <a:t>Where</a:t>
            </a:r>
            <a:r>
              <a:rPr lang="en-US" sz="2400" dirty="0">
                <a:solidFill>
                  <a:schemeClr val="accent6">
                    <a:lumMod val="60000"/>
                    <a:lumOff val="40000"/>
                  </a:schemeClr>
                </a:solidFill>
              </a:rPr>
              <a:t>(x </a:t>
            </a:r>
            <a:r>
              <a:rPr lang="en-US" sz="2400" dirty="0"/>
              <a:t>=&gt; !</a:t>
            </a:r>
            <a:r>
              <a:rPr lang="en-US" sz="2400" dirty="0" err="1">
                <a:solidFill>
                  <a:srgbClr val="789DEB"/>
                </a:solidFill>
              </a:rPr>
              <a:t>string</a:t>
            </a:r>
            <a:r>
              <a:rPr lang="en-US" sz="2400" dirty="0" err="1">
                <a:solidFill>
                  <a:schemeClr val="accent6">
                    <a:lumMod val="60000"/>
                    <a:lumOff val="40000"/>
                  </a:schemeClr>
                </a:solidFill>
              </a:rPr>
              <a:t>.</a:t>
            </a:r>
            <a:r>
              <a:rPr lang="en-US" sz="2400" dirty="0" err="1">
                <a:solidFill>
                  <a:srgbClr val="39CCA1"/>
                </a:solidFill>
              </a:rPr>
              <a:t>IsNullOrWhiteSpace</a:t>
            </a:r>
            <a:r>
              <a:rPr lang="en-US" sz="2400" dirty="0">
                <a:solidFill>
                  <a:schemeClr val="accent6">
                    <a:lumMod val="60000"/>
                    <a:lumOff val="40000"/>
                  </a:schemeClr>
                </a:solidFill>
              </a:rPr>
              <a:t>(x))</a:t>
            </a:r>
            <a:br>
              <a:rPr lang="en-US" sz="2400" dirty="0">
                <a:solidFill>
                  <a:srgbClr val="BDBDBD"/>
                </a:solidFill>
              </a:rPr>
            </a:br>
            <a:r>
              <a:rPr lang="en-US" sz="2400" dirty="0">
                <a:solidFill>
                  <a:srgbClr val="BDBDBD"/>
                </a:solidFill>
              </a:rPr>
              <a:t>    </a:t>
            </a:r>
            <a:r>
              <a:rPr lang="en-US" sz="2400" dirty="0">
                <a:solidFill>
                  <a:schemeClr val="accent6">
                    <a:lumMod val="60000"/>
                    <a:lumOff val="40000"/>
                  </a:schemeClr>
                </a:solidFill>
              </a:rPr>
              <a:t>.</a:t>
            </a:r>
            <a:r>
              <a:rPr lang="en-US" sz="2400" dirty="0" err="1">
                <a:solidFill>
                  <a:srgbClr val="39CCA1"/>
                </a:solidFill>
              </a:rPr>
              <a:t>ObserveOn</a:t>
            </a:r>
            <a:r>
              <a:rPr lang="en-US" sz="2400" dirty="0">
                <a:solidFill>
                  <a:schemeClr val="accent6">
                    <a:lumMod val="60000"/>
                    <a:lumOff val="40000"/>
                  </a:schemeClr>
                </a:solidFill>
              </a:rPr>
              <a:t>(</a:t>
            </a:r>
            <a:r>
              <a:rPr lang="en-US" sz="2400" dirty="0" err="1">
                <a:solidFill>
                  <a:srgbClr val="C191FF"/>
                </a:solidFill>
              </a:rPr>
              <a:t>RxApp</a:t>
            </a:r>
            <a:r>
              <a:rPr lang="en-US" sz="2400" dirty="0" err="1">
                <a:solidFill>
                  <a:schemeClr val="accent6">
                    <a:lumMod val="60000"/>
                    <a:lumOff val="40000"/>
                  </a:schemeClr>
                </a:solidFill>
              </a:rPr>
              <a:t>.</a:t>
            </a:r>
            <a:r>
              <a:rPr lang="en-US" sz="2400" dirty="0" err="1">
                <a:solidFill>
                  <a:srgbClr val="66B9CC"/>
                </a:solidFill>
              </a:rPr>
              <a:t>MainThreadScheduler</a:t>
            </a:r>
            <a:r>
              <a:rPr lang="en-US" sz="2400" dirty="0">
                <a:solidFill>
                  <a:schemeClr val="accent6">
                    <a:lumMod val="60000"/>
                    <a:lumOff val="40000"/>
                  </a:schemeClr>
                </a:solidFill>
              </a:rPr>
              <a:t>)</a:t>
            </a:r>
            <a:br>
              <a:rPr lang="en-US" sz="2400" dirty="0">
                <a:solidFill>
                  <a:srgbClr val="BDBDBD"/>
                </a:solidFill>
              </a:rPr>
            </a:br>
            <a:r>
              <a:rPr lang="en-US" sz="2400" dirty="0">
                <a:solidFill>
                  <a:srgbClr val="BDBDBD"/>
                </a:solidFill>
              </a:rPr>
              <a:t>    </a:t>
            </a:r>
            <a:r>
              <a:rPr lang="en-US" sz="2400" dirty="0">
                <a:solidFill>
                  <a:schemeClr val="accent6">
                    <a:lumMod val="60000"/>
                    <a:lumOff val="40000"/>
                  </a:schemeClr>
                </a:solidFill>
              </a:rPr>
              <a:t>.</a:t>
            </a:r>
            <a:r>
              <a:rPr lang="en-US" sz="2400" dirty="0" err="1">
                <a:solidFill>
                  <a:srgbClr val="39CCA1"/>
                </a:solidFill>
              </a:rPr>
              <a:t>InvokeCommand</a:t>
            </a:r>
            <a:r>
              <a:rPr lang="en-US" sz="2400" dirty="0">
                <a:solidFill>
                  <a:schemeClr val="accent6">
                    <a:lumMod val="60000"/>
                    <a:lumOff val="40000"/>
                  </a:schemeClr>
                </a:solidFill>
              </a:rPr>
              <a:t>(</a:t>
            </a:r>
            <a:r>
              <a:rPr lang="en-US" sz="2400" dirty="0">
                <a:solidFill>
                  <a:srgbClr val="789DEB"/>
                </a:solidFill>
              </a:rPr>
              <a:t>this</a:t>
            </a:r>
            <a:r>
              <a:rPr lang="en-US" sz="2400" dirty="0">
                <a:solidFill>
                  <a:schemeClr val="accent6">
                    <a:lumMod val="60000"/>
                    <a:lumOff val="40000"/>
                  </a:schemeClr>
                </a:solidFill>
              </a:rPr>
              <a:t>, x </a:t>
            </a:r>
            <a:r>
              <a:rPr lang="en-US" sz="2400" dirty="0"/>
              <a:t>=&gt; </a:t>
            </a:r>
            <a:r>
              <a:rPr lang="en-US" sz="2400" dirty="0" err="1">
                <a:solidFill>
                  <a:schemeClr val="accent6">
                    <a:lumMod val="60000"/>
                    <a:lumOff val="40000"/>
                  </a:schemeClr>
                </a:solidFill>
              </a:rPr>
              <a:t>x.</a:t>
            </a:r>
            <a:r>
              <a:rPr lang="en-US" sz="2400" dirty="0" err="1">
                <a:solidFill>
                  <a:srgbClr val="66B9CC"/>
                </a:solidFill>
              </a:rPr>
              <a:t>ViewModel</a:t>
            </a:r>
            <a:r>
              <a:rPr lang="en-US" sz="2400" dirty="0" err="1">
                <a:solidFill>
                  <a:schemeClr val="accent6">
                    <a:lumMod val="60000"/>
                    <a:lumOff val="40000"/>
                  </a:schemeClr>
                </a:solidFill>
              </a:rPr>
              <a:t>.</a:t>
            </a:r>
            <a:r>
              <a:rPr lang="en-US" sz="2400" dirty="0" err="1">
                <a:solidFill>
                  <a:srgbClr val="66B9CC"/>
                </a:solidFill>
              </a:rPr>
              <a:t>Search</a:t>
            </a:r>
            <a:r>
              <a:rPr lang="en-US" sz="2400" dirty="0">
                <a:solidFill>
                  <a:schemeClr val="accent6">
                    <a:lumMod val="60000"/>
                    <a:lumOff val="40000"/>
                  </a:schemeClr>
                </a:solidFill>
              </a:rPr>
              <a:t>)</a:t>
            </a:r>
            <a:br>
              <a:rPr lang="en-US" sz="2400" dirty="0">
                <a:solidFill>
                  <a:srgbClr val="BDBDBD"/>
                </a:solidFill>
              </a:rPr>
            </a:br>
            <a:r>
              <a:rPr lang="en-US" sz="2400" dirty="0">
                <a:solidFill>
                  <a:srgbClr val="BDBDBD"/>
                </a:solidFill>
              </a:rPr>
              <a:t>    </a:t>
            </a:r>
            <a:r>
              <a:rPr lang="en-US" sz="2400" dirty="0">
                <a:solidFill>
                  <a:schemeClr val="accent6">
                    <a:lumMod val="60000"/>
                    <a:lumOff val="40000"/>
                  </a:schemeClr>
                </a:solidFill>
              </a:rPr>
              <a:t>.</a:t>
            </a:r>
            <a:r>
              <a:rPr lang="en-US" sz="2400" dirty="0" err="1">
                <a:solidFill>
                  <a:srgbClr val="39CCA1"/>
                </a:solidFill>
              </a:rPr>
              <a:t>DisposeWith</a:t>
            </a:r>
            <a:r>
              <a:rPr lang="en-US" sz="2400" dirty="0">
                <a:solidFill>
                  <a:schemeClr val="accent6">
                    <a:lumMod val="60000"/>
                    <a:lumOff val="40000"/>
                  </a:schemeClr>
                </a:solidFill>
              </a:rPr>
              <a:t>(</a:t>
            </a:r>
            <a:r>
              <a:rPr lang="en-US" sz="2400" dirty="0" err="1">
                <a:solidFill>
                  <a:srgbClr val="66B9CC"/>
                </a:solidFill>
              </a:rPr>
              <a:t>ViewBindings</a:t>
            </a:r>
            <a:r>
              <a:rPr lang="en-US" sz="2400" dirty="0">
                <a:solidFill>
                  <a:schemeClr val="accent6">
                    <a:lumMod val="60000"/>
                    <a:lumOff val="40000"/>
                  </a:schemeClr>
                </a:solidFill>
              </a:rPr>
              <a:t>);</a:t>
            </a:r>
          </a:p>
        </p:txBody>
      </p:sp>
    </p:spTree>
    <p:extLst>
      <p:ext uri="{BB962C8B-B14F-4D97-AF65-F5344CB8AC3E}">
        <p14:creationId xmlns:p14="http://schemas.microsoft.com/office/powerpoint/2010/main" val="38358374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Demo intro slide</a:t>
            </a:r>
          </a:p>
        </p:txBody>
      </p:sp>
    </p:spTree>
    <p:extLst>
      <p:ext uri="{BB962C8B-B14F-4D97-AF65-F5344CB8AC3E}">
        <p14:creationId xmlns:p14="http://schemas.microsoft.com/office/powerpoint/2010/main" val="2859071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C7A1B1-5242-4643-BDA3-53D619B4504C}"/>
              </a:ext>
            </a:extLst>
          </p:cNvPr>
          <p:cNvSpPr>
            <a:spLocks noGrp="1"/>
          </p:cNvSpPr>
          <p:nvPr>
            <p:ph type="body" sz="quarter" idx="10"/>
          </p:nvPr>
        </p:nvSpPr>
        <p:spPr>
          <a:xfrm>
            <a:off x="269239" y="1189177"/>
            <a:ext cx="11653523" cy="4444615"/>
          </a:xfrm>
        </p:spPr>
        <p:txBody>
          <a:bodyPr/>
          <a:lstStyle/>
          <a:p>
            <a:r>
              <a:rPr lang="en-US" dirty="0"/>
              <a:t>Are</a:t>
            </a:r>
          </a:p>
          <a:p>
            <a:pPr lvl="1"/>
            <a:r>
              <a:rPr lang="en-US" dirty="0"/>
              <a:t>Asynchronous</a:t>
            </a:r>
          </a:p>
          <a:p>
            <a:pPr lvl="1"/>
            <a:r>
              <a:rPr lang="en-US" dirty="0" err="1"/>
              <a:t>Awaitable</a:t>
            </a:r>
            <a:endParaRPr lang="en-US" dirty="0"/>
          </a:p>
          <a:p>
            <a:pPr lvl="1"/>
            <a:r>
              <a:rPr lang="en-US" dirty="0"/>
              <a:t>Disposable</a:t>
            </a:r>
          </a:p>
          <a:p>
            <a:r>
              <a:rPr lang="en-US" dirty="0"/>
              <a:t>They</a:t>
            </a:r>
          </a:p>
          <a:p>
            <a:pPr lvl="1"/>
            <a:r>
              <a:rPr lang="en-US" dirty="0"/>
              <a:t>Return an </a:t>
            </a:r>
            <a:r>
              <a:rPr lang="en-US" dirty="0" err="1"/>
              <a:t>IDisposable</a:t>
            </a:r>
            <a:endParaRPr lang="en-US" dirty="0"/>
          </a:p>
          <a:p>
            <a:pPr lvl="1"/>
            <a:r>
              <a:rPr lang="en-US" dirty="0"/>
              <a:t>Allow you to batch disposal</a:t>
            </a:r>
          </a:p>
          <a:p>
            <a:pPr lvl="1"/>
            <a:r>
              <a:rPr lang="en-US" dirty="0"/>
              <a:t>Dispose of handlers when disposed</a:t>
            </a:r>
          </a:p>
          <a:p>
            <a:endParaRPr lang="en-US" dirty="0"/>
          </a:p>
        </p:txBody>
      </p:sp>
      <p:sp>
        <p:nvSpPr>
          <p:cNvPr id="3" name="Title 2">
            <a:extLst>
              <a:ext uri="{FF2B5EF4-FFF2-40B4-BE49-F238E27FC236}">
                <a16:creationId xmlns:a16="http://schemas.microsoft.com/office/drawing/2014/main" id="{F2E97451-331B-6C4F-8188-F04C9C801AD4}"/>
              </a:ext>
            </a:extLst>
          </p:cNvPr>
          <p:cNvSpPr>
            <a:spLocks noGrp="1"/>
          </p:cNvSpPr>
          <p:nvPr>
            <p:ph type="title"/>
          </p:nvPr>
        </p:nvSpPr>
        <p:spPr/>
        <p:txBody>
          <a:bodyPr/>
          <a:lstStyle/>
          <a:p>
            <a:pPr algn="ctr"/>
            <a:r>
              <a:rPr lang="en-US" dirty="0"/>
              <a:t>Observables</a:t>
            </a:r>
          </a:p>
        </p:txBody>
      </p:sp>
    </p:spTree>
    <p:extLst>
      <p:ext uri="{BB962C8B-B14F-4D97-AF65-F5344CB8AC3E}">
        <p14:creationId xmlns:p14="http://schemas.microsoft.com/office/powerpoint/2010/main" val="116874326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1C9871-31D1-A446-912B-09D4D0832916}"/>
              </a:ext>
            </a:extLst>
          </p:cNvPr>
          <p:cNvSpPr>
            <a:spLocks noGrp="1"/>
          </p:cNvSpPr>
          <p:nvPr>
            <p:ph type="body" sz="quarter" idx="10"/>
          </p:nvPr>
        </p:nvSpPr>
        <p:spPr>
          <a:xfrm>
            <a:off x="269240" y="2499701"/>
            <a:ext cx="11653523" cy="2055114"/>
          </a:xfrm>
        </p:spPr>
        <p:txBody>
          <a:bodyPr/>
          <a:lstStyle/>
          <a:p>
            <a:r>
              <a:rPr lang="en-US" dirty="0"/>
              <a:t>Loaded data asynchronously?</a:t>
            </a:r>
          </a:p>
          <a:p>
            <a:r>
              <a:rPr lang="en-US" dirty="0"/>
              <a:t>Loaded data when the Page/</a:t>
            </a:r>
            <a:r>
              <a:rPr lang="en-US" dirty="0" err="1"/>
              <a:t>ViewModel</a:t>
            </a:r>
            <a:r>
              <a:rPr lang="en-US" dirty="0"/>
              <a:t> is created?</a:t>
            </a:r>
          </a:p>
          <a:p>
            <a:r>
              <a:rPr lang="en-US" dirty="0"/>
              <a:t>Loaded a </a:t>
            </a:r>
            <a:r>
              <a:rPr lang="en-US" dirty="0" err="1"/>
              <a:t>ListView</a:t>
            </a:r>
            <a:r>
              <a:rPr lang="en-US" dirty="0"/>
              <a:t> with data?</a:t>
            </a:r>
          </a:p>
        </p:txBody>
      </p:sp>
      <p:sp>
        <p:nvSpPr>
          <p:cNvPr id="3" name="Title 2">
            <a:extLst>
              <a:ext uri="{FF2B5EF4-FFF2-40B4-BE49-F238E27FC236}">
                <a16:creationId xmlns:a16="http://schemas.microsoft.com/office/drawing/2014/main" id="{6B6E8BC7-88FB-5E46-9A0A-8FDFFCEAC666}"/>
              </a:ext>
            </a:extLst>
          </p:cNvPr>
          <p:cNvSpPr>
            <a:spLocks noGrp="1"/>
          </p:cNvSpPr>
          <p:nvPr>
            <p:ph type="title"/>
          </p:nvPr>
        </p:nvSpPr>
        <p:spPr/>
        <p:txBody>
          <a:bodyPr/>
          <a:lstStyle/>
          <a:p>
            <a:pPr algn="ctr"/>
            <a:r>
              <a:rPr lang="en-US" dirty="0"/>
              <a:t>How many times have you …</a:t>
            </a:r>
          </a:p>
        </p:txBody>
      </p:sp>
    </p:spTree>
    <p:extLst>
      <p:ext uri="{BB962C8B-B14F-4D97-AF65-F5344CB8AC3E}">
        <p14:creationId xmlns:p14="http://schemas.microsoft.com/office/powerpoint/2010/main" val="24369373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Demo intro slide</a:t>
            </a:r>
          </a:p>
        </p:txBody>
      </p:sp>
    </p:spTree>
    <p:extLst>
      <p:ext uri="{BB962C8B-B14F-4D97-AF65-F5344CB8AC3E}">
        <p14:creationId xmlns:p14="http://schemas.microsoft.com/office/powerpoint/2010/main" val="3254675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83F560-2E07-F047-89A3-42ADCACCD2AF}"/>
              </a:ext>
            </a:extLst>
          </p:cNvPr>
          <p:cNvPicPr>
            <a:picLocks noChangeAspect="1"/>
          </p:cNvPicPr>
          <p:nvPr/>
        </p:nvPicPr>
        <p:blipFill>
          <a:blip r:embed="rId2"/>
          <a:stretch>
            <a:fillRect/>
          </a:stretch>
        </p:blipFill>
        <p:spPr>
          <a:xfrm>
            <a:off x="2318576" y="422029"/>
            <a:ext cx="7477181" cy="6035041"/>
          </a:xfrm>
          <a:prstGeom prst="rect">
            <a:avLst/>
          </a:prstGeom>
        </p:spPr>
      </p:pic>
    </p:spTree>
    <p:extLst>
      <p:ext uri="{BB962C8B-B14F-4D97-AF65-F5344CB8AC3E}">
        <p14:creationId xmlns:p14="http://schemas.microsoft.com/office/powerpoint/2010/main" val="20201423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6416C9-C924-AA44-8983-B44290C55FDE}"/>
              </a:ext>
            </a:extLst>
          </p:cNvPr>
          <p:cNvPicPr>
            <a:picLocks noChangeAspect="1"/>
          </p:cNvPicPr>
          <p:nvPr/>
        </p:nvPicPr>
        <p:blipFill>
          <a:blip r:embed="rId3"/>
          <a:stretch>
            <a:fillRect/>
          </a:stretch>
        </p:blipFill>
        <p:spPr>
          <a:xfrm>
            <a:off x="2694214" y="522620"/>
            <a:ext cx="7415274" cy="6335380"/>
          </a:xfrm>
          <a:prstGeom prst="rect">
            <a:avLst/>
          </a:prstGeom>
        </p:spPr>
      </p:pic>
    </p:spTree>
    <p:extLst>
      <p:ext uri="{BB962C8B-B14F-4D97-AF65-F5344CB8AC3E}">
        <p14:creationId xmlns:p14="http://schemas.microsoft.com/office/powerpoint/2010/main" val="38207976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aw.githubusercontent.com/reactiveui/styleguide/master/backgrounds/open_graph.png">
            <a:extLst>
              <a:ext uri="{FF2B5EF4-FFF2-40B4-BE49-F238E27FC236}">
                <a16:creationId xmlns:a16="http://schemas.microsoft.com/office/drawing/2014/main" id="{7D242878-BD00-AC4A-9F5E-73FFCDF9C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1503" y="539393"/>
            <a:ext cx="8775700" cy="4191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8929D74-4A24-8543-8B26-A8C5AE6955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1503" y="4843409"/>
            <a:ext cx="1602769" cy="1602769"/>
          </a:xfrm>
          <a:prstGeom prst="rect">
            <a:avLst/>
          </a:prstGeom>
        </p:spPr>
      </p:pic>
      <p:pic>
        <p:nvPicPr>
          <p:cNvPr id="11" name="Picture 10">
            <a:extLst>
              <a:ext uri="{FF2B5EF4-FFF2-40B4-BE49-F238E27FC236}">
                <a16:creationId xmlns:a16="http://schemas.microsoft.com/office/drawing/2014/main" id="{D18E8117-6766-744D-A3C7-677963C306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5952" y="4845978"/>
            <a:ext cx="1600200" cy="1600200"/>
          </a:xfrm>
          <a:prstGeom prst="rect">
            <a:avLst/>
          </a:prstGeom>
        </p:spPr>
      </p:pic>
      <p:pic>
        <p:nvPicPr>
          <p:cNvPr id="12" name="Picture 11">
            <a:extLst>
              <a:ext uri="{FF2B5EF4-FFF2-40B4-BE49-F238E27FC236}">
                <a16:creationId xmlns:a16="http://schemas.microsoft.com/office/drawing/2014/main" id="{07BB2294-0289-5E45-9511-85896764C0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7832" y="4843409"/>
            <a:ext cx="1600200" cy="1600200"/>
          </a:xfrm>
          <a:prstGeom prst="rect">
            <a:avLst/>
          </a:prstGeom>
        </p:spPr>
      </p:pic>
      <p:pic>
        <p:nvPicPr>
          <p:cNvPr id="14" name="Picture 13">
            <a:extLst>
              <a:ext uri="{FF2B5EF4-FFF2-40B4-BE49-F238E27FC236}">
                <a16:creationId xmlns:a16="http://schemas.microsoft.com/office/drawing/2014/main" id="{5E86031A-BD16-1A47-97DB-F3A011B022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9712" y="4843409"/>
            <a:ext cx="1600200" cy="1600200"/>
          </a:xfrm>
          <a:prstGeom prst="rect">
            <a:avLst/>
          </a:prstGeom>
        </p:spPr>
      </p:pic>
      <p:pic>
        <p:nvPicPr>
          <p:cNvPr id="16" name="Picture 15">
            <a:extLst>
              <a:ext uri="{FF2B5EF4-FFF2-40B4-BE49-F238E27FC236}">
                <a16:creationId xmlns:a16="http://schemas.microsoft.com/office/drawing/2014/main" id="{607E63BA-B697-1947-8260-FFAD579B52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81592" y="4840551"/>
            <a:ext cx="1709928" cy="1603058"/>
          </a:xfrm>
          <a:prstGeom prst="rect">
            <a:avLst/>
          </a:prstGeom>
        </p:spPr>
      </p:pic>
    </p:spTree>
    <p:extLst>
      <p:ext uri="{BB962C8B-B14F-4D97-AF65-F5344CB8AC3E}">
        <p14:creationId xmlns:p14="http://schemas.microsoft.com/office/powerpoint/2010/main" val="166013088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3A2F-5D7E-4848-A0ED-9DE90FA4AB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922A66-14C4-2B4B-9642-1CEA104769D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6471512-A397-604B-A20D-9E929A28670B}"/>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C63D90C1-3F5E-0D46-B392-4D5F66BF1A9E}"/>
              </a:ext>
            </a:extLst>
          </p:cNvPr>
          <p:cNvSpPr txBox="1"/>
          <p:nvPr/>
        </p:nvSpPr>
        <p:spPr>
          <a:xfrm>
            <a:off x="6096000" y="5341665"/>
            <a:ext cx="7568120" cy="646331"/>
          </a:xfrm>
          <a:prstGeom prst="rect">
            <a:avLst/>
          </a:prstGeom>
          <a:noFill/>
        </p:spPr>
        <p:txBody>
          <a:bodyPr wrap="square" rtlCol="0">
            <a:spAutoFit/>
          </a:bodyPr>
          <a:lstStyle/>
          <a:p>
            <a:r>
              <a:rPr lang="en-US" sz="3600" dirty="0"/>
              <a:t>https://</a:t>
            </a:r>
            <a:r>
              <a:rPr lang="en-US" sz="3600" dirty="0" err="1"/>
              <a:t>reactiveui.net</a:t>
            </a:r>
            <a:r>
              <a:rPr lang="en-US" sz="3600" dirty="0"/>
              <a:t>/book</a:t>
            </a:r>
          </a:p>
        </p:txBody>
      </p:sp>
      <p:sp>
        <p:nvSpPr>
          <p:cNvPr id="6" name="TextBox 5">
            <a:extLst>
              <a:ext uri="{FF2B5EF4-FFF2-40B4-BE49-F238E27FC236}">
                <a16:creationId xmlns:a16="http://schemas.microsoft.com/office/drawing/2014/main" id="{BDE33947-970A-DB46-B420-557B0AA093CE}"/>
              </a:ext>
            </a:extLst>
          </p:cNvPr>
          <p:cNvSpPr txBox="1"/>
          <p:nvPr/>
        </p:nvSpPr>
        <p:spPr>
          <a:xfrm>
            <a:off x="6096000" y="5986592"/>
            <a:ext cx="7568120" cy="646331"/>
          </a:xfrm>
          <a:prstGeom prst="rect">
            <a:avLst/>
          </a:prstGeom>
          <a:noFill/>
        </p:spPr>
        <p:txBody>
          <a:bodyPr wrap="square" rtlCol="0">
            <a:spAutoFit/>
          </a:bodyPr>
          <a:lstStyle/>
          <a:p>
            <a:r>
              <a:rPr lang="en-US" sz="3600" dirty="0"/>
              <a:t>https://</a:t>
            </a:r>
            <a:r>
              <a:rPr lang="en-US" sz="3600" dirty="0" err="1"/>
              <a:t>github.com</a:t>
            </a:r>
            <a:r>
              <a:rPr lang="en-US" sz="3600" dirty="0"/>
              <a:t>/</a:t>
            </a:r>
            <a:r>
              <a:rPr lang="en-US" sz="3600" dirty="0" err="1"/>
              <a:t>kentcb</a:t>
            </a:r>
            <a:r>
              <a:rPr lang="en-US" sz="3600" dirty="0"/>
              <a:t> </a:t>
            </a:r>
          </a:p>
        </p:txBody>
      </p:sp>
    </p:spTree>
    <p:extLst>
      <p:ext uri="{BB962C8B-B14F-4D97-AF65-F5344CB8AC3E}">
        <p14:creationId xmlns:p14="http://schemas.microsoft.com/office/powerpoint/2010/main" val="3096203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Go Reactive with Reactive Extensions and </a:t>
            </a:r>
            <a:r>
              <a:rPr lang="en-US" dirty="0" err="1"/>
              <a:t>ReactiveUI</a:t>
            </a:r>
            <a:endParaRPr lang="en-US" dirty="0"/>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r>
              <a:rPr lang="en-US"/>
              <a:t>Rodney Littles, II</a:t>
            </a:r>
            <a:endParaRPr lang="en-US" dirty="0"/>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descr="A picture containing screenshot&#10;&#10;Description automatically generated">
            <a:extLst>
              <a:ext uri="{FF2B5EF4-FFF2-40B4-BE49-F238E27FC236}">
                <a16:creationId xmlns:a16="http://schemas.microsoft.com/office/drawing/2014/main" id="{74ED4024-EC16-784A-B1E3-1E017419956A}"/>
              </a:ext>
            </a:extLst>
          </p:cNvPr>
          <p:cNvPicPr>
            <a:picLocks noGrp="1" noChangeAspect="1"/>
          </p:cNvPicPr>
          <p:nvPr>
            <p:ph idx="1"/>
          </p:nvPr>
        </p:nvPicPr>
        <p:blipFill rotWithShape="1">
          <a:blip r:embed="rId3"/>
          <a:srcRect b="2598"/>
          <a:stretch/>
        </p:blipFill>
        <p:spPr>
          <a:xfrm>
            <a:off x="20" y="10"/>
            <a:ext cx="12191980" cy="6857990"/>
          </a:xfrm>
          <a:prstGeom prst="rect">
            <a:avLst/>
          </a:prstGeom>
        </p:spPr>
      </p:pic>
      <p:sp>
        <p:nvSpPr>
          <p:cNvPr id="6" name="TextBox 5">
            <a:extLst>
              <a:ext uri="{FF2B5EF4-FFF2-40B4-BE49-F238E27FC236}">
                <a16:creationId xmlns:a16="http://schemas.microsoft.com/office/drawing/2014/main" id="{03A5C253-BA8E-D543-9E3E-CFD2558B6E0F}"/>
              </a:ext>
            </a:extLst>
          </p:cNvPr>
          <p:cNvSpPr txBox="1"/>
          <p:nvPr/>
        </p:nvSpPr>
        <p:spPr>
          <a:xfrm>
            <a:off x="5230594" y="5948134"/>
            <a:ext cx="7568120" cy="830997"/>
          </a:xfrm>
          <a:prstGeom prst="rect">
            <a:avLst/>
          </a:prstGeom>
          <a:noFill/>
        </p:spPr>
        <p:txBody>
          <a:bodyPr wrap="square" rtlCol="0">
            <a:spAutoFit/>
          </a:bodyPr>
          <a:lstStyle/>
          <a:p>
            <a:pPr>
              <a:spcAft>
                <a:spcPts val="600"/>
              </a:spcAft>
            </a:pPr>
            <a:r>
              <a:rPr lang="en-US" sz="4800" dirty="0">
                <a:solidFill>
                  <a:schemeClr val="bg1"/>
                </a:solidFill>
              </a:rPr>
              <a:t>https://</a:t>
            </a:r>
            <a:r>
              <a:rPr lang="en-US" sz="4800" dirty="0" err="1">
                <a:solidFill>
                  <a:schemeClr val="bg1"/>
                </a:solidFill>
              </a:rPr>
              <a:t>reactiveui.net</a:t>
            </a:r>
            <a:r>
              <a:rPr lang="en-US" sz="4800" dirty="0">
                <a:solidFill>
                  <a:schemeClr val="bg1"/>
                </a:solidFill>
              </a:rPr>
              <a:t>/slack</a:t>
            </a:r>
          </a:p>
        </p:txBody>
      </p:sp>
      <p:sp>
        <p:nvSpPr>
          <p:cNvPr id="4" name="Rectangle 3">
            <a:extLst>
              <a:ext uri="{FF2B5EF4-FFF2-40B4-BE49-F238E27FC236}">
                <a16:creationId xmlns:a16="http://schemas.microsoft.com/office/drawing/2014/main" id="{51F58C66-A855-324E-8F0B-FA63562E729B}"/>
              </a:ext>
            </a:extLst>
          </p:cNvPr>
          <p:cNvSpPr/>
          <p:nvPr/>
        </p:nvSpPr>
        <p:spPr>
          <a:xfrm>
            <a:off x="579863" y="4772723"/>
            <a:ext cx="3847171" cy="2085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1447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a:xfrm>
            <a:off x="271557" y="3684646"/>
            <a:ext cx="11655840" cy="899665"/>
          </a:xfrm>
        </p:spPr>
        <p:txBody>
          <a:bodyPr/>
          <a:lstStyle/>
          <a:p>
            <a:pPr algn="ctr"/>
            <a:r>
              <a:rPr lang="en-US" dirty="0"/>
              <a:t>I’m Rodney</a:t>
            </a:r>
          </a:p>
        </p:txBody>
      </p:sp>
      <p:pic>
        <p:nvPicPr>
          <p:cNvPr id="5" name="Picture 4">
            <a:extLst>
              <a:ext uri="{FF2B5EF4-FFF2-40B4-BE49-F238E27FC236}">
                <a16:creationId xmlns:a16="http://schemas.microsoft.com/office/drawing/2014/main" id="{B3276DCD-7D63-154A-B386-8254E3361918}"/>
              </a:ext>
            </a:extLst>
          </p:cNvPr>
          <p:cNvPicPr>
            <a:picLocks noChangeAspect="1"/>
          </p:cNvPicPr>
          <p:nvPr/>
        </p:nvPicPr>
        <p:blipFill>
          <a:blip r:embed="rId3"/>
          <a:stretch>
            <a:fillRect/>
          </a:stretch>
        </p:blipFill>
        <p:spPr>
          <a:xfrm>
            <a:off x="4292600" y="0"/>
            <a:ext cx="3615267" cy="3615267"/>
          </a:xfrm>
          <a:prstGeom prst="rect">
            <a:avLst/>
          </a:prstGeom>
        </p:spPr>
      </p:pic>
      <p:sp>
        <p:nvSpPr>
          <p:cNvPr id="6" name="TextBox 5">
            <a:extLst>
              <a:ext uri="{FF2B5EF4-FFF2-40B4-BE49-F238E27FC236}">
                <a16:creationId xmlns:a16="http://schemas.microsoft.com/office/drawing/2014/main" id="{99BAEFAB-70FF-2546-9201-8DBDC81BF7EE}"/>
              </a:ext>
            </a:extLst>
          </p:cNvPr>
          <p:cNvSpPr txBox="1"/>
          <p:nvPr/>
        </p:nvSpPr>
        <p:spPr>
          <a:xfrm>
            <a:off x="3419705" y="4931596"/>
            <a:ext cx="5359544" cy="1446550"/>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Twitter - </a:t>
            </a:r>
            <a:r>
              <a:rPr lang="en-US" sz="2400" dirty="0">
                <a:hlinkClick r:id="rId4">
                  <a:extLst>
                    <a:ext uri="{A12FA001-AC4F-418D-AE19-62706E023703}">
                      <ahyp:hlinkClr xmlns:ahyp="http://schemas.microsoft.com/office/drawing/2018/hyperlinkcolor" val="tx"/>
                    </a:ext>
                  </a:extLst>
                </a:hlinkClick>
              </a:rPr>
              <a:t>https://twitter.com/rlittlesii</a:t>
            </a:r>
            <a:endParaRPr lang="en-US" sz="2400" dirty="0"/>
          </a:p>
          <a:p>
            <a:pPr>
              <a:lnSpc>
                <a:spcPct val="90000"/>
              </a:lnSpc>
              <a:spcAft>
                <a:spcPts val="600"/>
              </a:spcAft>
            </a:pPr>
            <a:r>
              <a:rPr lang="en-US" sz="2400" dirty="0">
                <a:gradFill>
                  <a:gsLst>
                    <a:gs pos="2917">
                      <a:schemeClr val="tx1"/>
                    </a:gs>
                    <a:gs pos="30000">
                      <a:schemeClr val="tx1"/>
                    </a:gs>
                  </a:gsLst>
                  <a:lin ang="5400000" scaled="0"/>
                </a:gradFill>
              </a:rPr>
              <a:t>Twitch - </a:t>
            </a:r>
            <a:r>
              <a:rPr lang="en-US" sz="2400" dirty="0">
                <a:hlinkClick r:id="rId5">
                  <a:extLst>
                    <a:ext uri="{A12FA001-AC4F-418D-AE19-62706E023703}">
                      <ahyp:hlinkClr xmlns:ahyp="http://schemas.microsoft.com/office/drawing/2018/hyperlinkcolor" val="tx"/>
                    </a:ext>
                  </a:extLst>
                </a:hlinkClick>
              </a:rPr>
              <a:t>https://</a:t>
            </a:r>
            <a:r>
              <a:rPr lang="en-US" sz="2400" dirty="0" err="1">
                <a:hlinkClick r:id="rId5">
                  <a:extLst>
                    <a:ext uri="{A12FA001-AC4F-418D-AE19-62706E023703}">
                      <ahyp:hlinkClr xmlns:ahyp="http://schemas.microsoft.com/office/drawing/2018/hyperlinkcolor" val="tx"/>
                    </a:ext>
                  </a:extLst>
                </a:hlinkClick>
              </a:rPr>
              <a:t>www.</a:t>
            </a:r>
            <a:r>
              <a:rPr lang="en-US" sz="2400" dirty="0" err="1">
                <a:hlinkClick r:id="rId5">
                  <a:extLst>
                    <a:ext uri="{A12FA001-AC4F-418D-AE19-62706E023703}">
                      <ahyp:hlinkClr xmlns:ahyp="http://schemas.microsoft.com/office/drawing/2018/hyperlinkcolor" val="tx"/>
                    </a:ext>
                  </a:extLst>
                </a:hlinkClick>
              </a:rPr>
              <a:t>twitch.tv</a:t>
            </a:r>
            <a:r>
              <a:rPr lang="en-US" sz="2400" dirty="0">
                <a:hlinkClick r:id="rId5">
                  <a:extLst>
                    <a:ext uri="{A12FA001-AC4F-418D-AE19-62706E023703}">
                      <ahyp:hlinkClr xmlns:ahyp="http://schemas.microsoft.com/office/drawing/2018/hyperlinkcolor" val="tx"/>
                    </a:ext>
                  </a:extLst>
                </a:hlinkClick>
              </a:rPr>
              <a:t>/rlittlesii/</a:t>
            </a:r>
            <a:endParaRPr lang="en-US" sz="2400" dirty="0"/>
          </a:p>
          <a:p>
            <a:pPr>
              <a:lnSpc>
                <a:spcPct val="90000"/>
              </a:lnSpc>
              <a:spcAft>
                <a:spcPts val="600"/>
              </a:spcAft>
            </a:pPr>
            <a:r>
              <a:rPr lang="en-US" sz="2400" dirty="0">
                <a:gradFill>
                  <a:gsLst>
                    <a:gs pos="2917">
                      <a:schemeClr val="tx1"/>
                    </a:gs>
                    <a:gs pos="30000">
                      <a:schemeClr val="tx1"/>
                    </a:gs>
                  </a:gsLst>
                  <a:lin ang="5400000" scaled="0"/>
                </a:gradFill>
              </a:rPr>
              <a:t>GitHub – </a:t>
            </a:r>
            <a:r>
              <a:rPr lang="en-US" sz="2400" dirty="0">
                <a:hlinkClick r:id="rId6">
                  <a:extLst>
                    <a:ext uri="{A12FA001-AC4F-418D-AE19-62706E023703}">
                      <ahyp:hlinkClr xmlns:ahyp="http://schemas.microsoft.com/office/drawing/2018/hyperlinkcolor" val="tx"/>
                    </a:ext>
                  </a:extLst>
                </a:hlinkClick>
              </a:rPr>
              <a:t>https://github.com/RLittlesII</a:t>
            </a:r>
            <a:endParaRPr lang="en-US" sz="2400" dirty="0"/>
          </a:p>
        </p:txBody>
      </p:sp>
    </p:spTree>
    <p:extLst>
      <p:ext uri="{BB962C8B-B14F-4D97-AF65-F5344CB8AC3E}">
        <p14:creationId xmlns:p14="http://schemas.microsoft.com/office/powerpoint/2010/main" val="15078615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583F7D1C-CFC9-124A-88FE-253119004B82}"/>
              </a:ext>
            </a:extLst>
          </p:cNvPr>
          <p:cNvCxnSpPr/>
          <p:nvPr/>
        </p:nvCxnSpPr>
        <p:spPr>
          <a:xfrm>
            <a:off x="2691218" y="3886495"/>
            <a:ext cx="6815667" cy="0"/>
          </a:xfrm>
          <a:prstGeom prst="line">
            <a:avLst/>
          </a:prstGeom>
          <a:ln w="508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44044842-2375-CC43-B740-273BA114084C}"/>
              </a:ext>
            </a:extLst>
          </p:cNvPr>
          <p:cNvSpPr/>
          <p:nvPr/>
        </p:nvSpPr>
        <p:spPr bwMode="auto">
          <a:xfrm>
            <a:off x="6738087" y="3772195"/>
            <a:ext cx="228600" cy="2286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C1F5AFA9-C07A-5D46-B9BD-391E3D92B4A0}"/>
              </a:ext>
            </a:extLst>
          </p:cNvPr>
          <p:cNvSpPr/>
          <p:nvPr/>
        </p:nvSpPr>
        <p:spPr bwMode="auto">
          <a:xfrm>
            <a:off x="8122486" y="3772195"/>
            <a:ext cx="228600" cy="2286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19D11A89-468A-E744-8522-403619E54877}"/>
              </a:ext>
            </a:extLst>
          </p:cNvPr>
          <p:cNvSpPr/>
          <p:nvPr/>
        </p:nvSpPr>
        <p:spPr bwMode="auto">
          <a:xfrm>
            <a:off x="2584891" y="3772195"/>
            <a:ext cx="228600" cy="2286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4FB5BA2B-ED39-6845-99C4-9B88240985E5}"/>
              </a:ext>
            </a:extLst>
          </p:cNvPr>
          <p:cNvSpPr/>
          <p:nvPr/>
        </p:nvSpPr>
        <p:spPr bwMode="auto">
          <a:xfrm>
            <a:off x="9506885" y="3772195"/>
            <a:ext cx="228600" cy="2286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7C718475-C2C2-DE49-BE29-E4243C087D3A}"/>
              </a:ext>
            </a:extLst>
          </p:cNvPr>
          <p:cNvSpPr/>
          <p:nvPr/>
        </p:nvSpPr>
        <p:spPr bwMode="auto">
          <a:xfrm>
            <a:off x="5353688" y="3772195"/>
            <a:ext cx="228600" cy="2286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BE19AA41-C562-CE41-A4B9-65DCDF1BF2D3}"/>
              </a:ext>
            </a:extLst>
          </p:cNvPr>
          <p:cNvSpPr/>
          <p:nvPr/>
        </p:nvSpPr>
        <p:spPr bwMode="auto">
          <a:xfrm>
            <a:off x="3969289" y="3772195"/>
            <a:ext cx="228600" cy="2286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4AE5B443-EBA4-9D43-9169-F86F09DA61EC}"/>
              </a:ext>
            </a:extLst>
          </p:cNvPr>
          <p:cNvSpPr txBox="1"/>
          <p:nvPr/>
        </p:nvSpPr>
        <p:spPr>
          <a:xfrm rot="18693319">
            <a:off x="3334864" y="3756113"/>
            <a:ext cx="1826829"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chemeClr val="bg1"/>
                </a:solidFill>
              </a:rPr>
              <a:t>2007</a:t>
            </a:r>
          </a:p>
        </p:txBody>
      </p:sp>
      <p:sp>
        <p:nvSpPr>
          <p:cNvPr id="15" name="TextBox 14">
            <a:extLst>
              <a:ext uri="{FF2B5EF4-FFF2-40B4-BE49-F238E27FC236}">
                <a16:creationId xmlns:a16="http://schemas.microsoft.com/office/drawing/2014/main" id="{D14BAB35-2427-E442-979E-2A4872D13108}"/>
              </a:ext>
            </a:extLst>
          </p:cNvPr>
          <p:cNvSpPr txBox="1"/>
          <p:nvPr/>
        </p:nvSpPr>
        <p:spPr>
          <a:xfrm rot="18903063">
            <a:off x="3773006" y="2807556"/>
            <a:ext cx="168860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.NET 3.5</a:t>
            </a:r>
          </a:p>
        </p:txBody>
      </p:sp>
      <p:sp>
        <p:nvSpPr>
          <p:cNvPr id="16" name="TextBox 15">
            <a:extLst>
              <a:ext uri="{FF2B5EF4-FFF2-40B4-BE49-F238E27FC236}">
                <a16:creationId xmlns:a16="http://schemas.microsoft.com/office/drawing/2014/main" id="{62FBECAE-8F04-9F47-AD37-F0B82A229534}"/>
              </a:ext>
            </a:extLst>
          </p:cNvPr>
          <p:cNvSpPr txBox="1"/>
          <p:nvPr/>
        </p:nvSpPr>
        <p:spPr>
          <a:xfrm rot="18693319">
            <a:off x="6061047" y="3756113"/>
            <a:ext cx="1826829"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chemeClr val="bg1"/>
                </a:solidFill>
              </a:rPr>
              <a:t>2009</a:t>
            </a:r>
          </a:p>
        </p:txBody>
      </p:sp>
      <p:sp>
        <p:nvSpPr>
          <p:cNvPr id="17" name="TextBox 16">
            <a:extLst>
              <a:ext uri="{FF2B5EF4-FFF2-40B4-BE49-F238E27FC236}">
                <a16:creationId xmlns:a16="http://schemas.microsoft.com/office/drawing/2014/main" id="{AF8A72F9-0C89-D644-ABF8-B9F5308D30A3}"/>
              </a:ext>
            </a:extLst>
          </p:cNvPr>
          <p:cNvSpPr txBox="1"/>
          <p:nvPr/>
        </p:nvSpPr>
        <p:spPr>
          <a:xfrm rot="18903063">
            <a:off x="6619649" y="2790007"/>
            <a:ext cx="168860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Rx .NET</a:t>
            </a:r>
          </a:p>
        </p:txBody>
      </p:sp>
      <p:sp>
        <p:nvSpPr>
          <p:cNvPr id="18" name="TextBox 17">
            <a:extLst>
              <a:ext uri="{FF2B5EF4-FFF2-40B4-BE49-F238E27FC236}">
                <a16:creationId xmlns:a16="http://schemas.microsoft.com/office/drawing/2014/main" id="{B1BC31F4-8B5B-AE42-A25E-D1BB2463A76F}"/>
              </a:ext>
            </a:extLst>
          </p:cNvPr>
          <p:cNvSpPr txBox="1"/>
          <p:nvPr/>
        </p:nvSpPr>
        <p:spPr>
          <a:xfrm rot="18903063">
            <a:off x="8067334" y="2793540"/>
            <a:ext cx="168860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chemeClr val="bg1"/>
                </a:solidFill>
              </a:rPr>
              <a:t>ReactiveUI</a:t>
            </a:r>
            <a:endParaRPr lang="en-US" sz="2400" dirty="0">
              <a:solidFill>
                <a:schemeClr val="bg1"/>
              </a:solidFill>
            </a:endParaRPr>
          </a:p>
        </p:txBody>
      </p:sp>
      <p:sp>
        <p:nvSpPr>
          <p:cNvPr id="19" name="TextBox 18">
            <a:extLst>
              <a:ext uri="{FF2B5EF4-FFF2-40B4-BE49-F238E27FC236}">
                <a16:creationId xmlns:a16="http://schemas.microsoft.com/office/drawing/2014/main" id="{DBEF2210-3ACD-714B-9152-DBC5EC8E27E6}"/>
              </a:ext>
            </a:extLst>
          </p:cNvPr>
          <p:cNvSpPr txBox="1"/>
          <p:nvPr/>
        </p:nvSpPr>
        <p:spPr>
          <a:xfrm rot="18693319">
            <a:off x="7387066" y="3756112"/>
            <a:ext cx="1826829"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chemeClr val="bg1"/>
                </a:solidFill>
              </a:rPr>
              <a:t>2010</a:t>
            </a:r>
          </a:p>
        </p:txBody>
      </p:sp>
    </p:spTree>
    <p:extLst>
      <p:ext uri="{BB962C8B-B14F-4D97-AF65-F5344CB8AC3E}">
        <p14:creationId xmlns:p14="http://schemas.microsoft.com/office/powerpoint/2010/main" val="6043729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41432C-D334-2D4C-8A63-A5DC626505C6}"/>
              </a:ext>
            </a:extLst>
          </p:cNvPr>
          <p:cNvSpPr/>
          <p:nvPr/>
        </p:nvSpPr>
        <p:spPr>
          <a:xfrm>
            <a:off x="315074" y="588667"/>
            <a:ext cx="4359668" cy="1938992"/>
          </a:xfrm>
          <a:prstGeom prst="rect">
            <a:avLst/>
          </a:prstGeom>
        </p:spPr>
        <p:txBody>
          <a:bodyPr wrap="square">
            <a:spAutoFit/>
          </a:bodyPr>
          <a:lstStyle/>
          <a:p>
            <a:r>
              <a:rPr lang="en-US" sz="2000" dirty="0">
                <a:solidFill>
                  <a:srgbClr val="6688E6"/>
                </a:solidFill>
                <a:latin typeface="Fira Code Medium"/>
              </a:rPr>
              <a:t>public interface </a:t>
            </a:r>
            <a:r>
              <a:rPr lang="en-US" sz="2000" dirty="0" err="1">
                <a:solidFill>
                  <a:srgbClr val="B277FF"/>
                </a:solidFill>
                <a:latin typeface="Fira Code Medium"/>
              </a:rPr>
              <a:t>IObserver</a:t>
            </a:r>
            <a:r>
              <a:rPr lang="en-US" sz="2000" dirty="0">
                <a:solidFill>
                  <a:srgbClr val="AFAFAF"/>
                </a:solidFill>
                <a:latin typeface="Fira Code Medium"/>
              </a:rPr>
              <a:t>&lt;</a:t>
            </a:r>
            <a:r>
              <a:rPr lang="en-US" sz="2000" dirty="0">
                <a:solidFill>
                  <a:srgbClr val="6688E6"/>
                </a:solidFill>
                <a:latin typeface="Fira Code Medium"/>
              </a:rPr>
              <a:t>in </a:t>
            </a:r>
            <a:r>
              <a:rPr lang="en-US" sz="2000" dirty="0">
                <a:solidFill>
                  <a:srgbClr val="B277FF"/>
                </a:solidFill>
                <a:latin typeface="Fira Code Medium"/>
              </a:rPr>
              <a:t>T</a:t>
            </a:r>
            <a:r>
              <a:rPr lang="en-US" sz="2000" dirty="0">
                <a:solidFill>
                  <a:srgbClr val="AFAFAF"/>
                </a:solidFill>
                <a:latin typeface="Fira Code Medium"/>
              </a:rPr>
              <a:t>&gt;</a:t>
            </a:r>
          </a:p>
          <a:p>
            <a:r>
              <a:rPr lang="en-US" sz="2000" dirty="0">
                <a:solidFill>
                  <a:schemeClr val="accent6">
                    <a:lumMod val="60000"/>
                    <a:lumOff val="40000"/>
                  </a:schemeClr>
                </a:solidFill>
                <a:latin typeface="Fira Code Medium"/>
              </a:rPr>
              <a:t>{</a:t>
            </a:r>
          </a:p>
          <a:p>
            <a:r>
              <a:rPr lang="en-US" sz="2000" dirty="0">
                <a:solidFill>
                  <a:srgbClr val="6688E6"/>
                </a:solidFill>
                <a:latin typeface="Fira Code Medium"/>
              </a:rPr>
              <a:t>    void </a:t>
            </a:r>
            <a:r>
              <a:rPr lang="en-US" sz="2000" dirty="0" err="1">
                <a:solidFill>
                  <a:srgbClr val="33C490"/>
                </a:solidFill>
                <a:latin typeface="Fira Code Medium"/>
              </a:rPr>
              <a:t>OnCompleted</a:t>
            </a:r>
            <a:r>
              <a:rPr lang="en-US" sz="2000" dirty="0">
                <a:solidFill>
                  <a:srgbClr val="AFAFAF"/>
                </a:solidFill>
                <a:latin typeface="Fira Code Medium"/>
              </a:rPr>
              <a:t>(); </a:t>
            </a:r>
          </a:p>
          <a:p>
            <a:r>
              <a:rPr lang="en-US" sz="2000" dirty="0">
                <a:solidFill>
                  <a:srgbClr val="6688E6"/>
                </a:solidFill>
                <a:latin typeface="Fira Code Medium"/>
              </a:rPr>
              <a:t>    void </a:t>
            </a:r>
            <a:r>
              <a:rPr lang="en-US" sz="2000" dirty="0" err="1">
                <a:solidFill>
                  <a:srgbClr val="33C490"/>
                </a:solidFill>
                <a:latin typeface="Fira Code Medium"/>
              </a:rPr>
              <a:t>OnError</a:t>
            </a:r>
            <a:r>
              <a:rPr lang="en-US" sz="2000" dirty="0">
                <a:solidFill>
                  <a:srgbClr val="AFAFAF"/>
                </a:solidFill>
                <a:latin typeface="Fira Code Medium"/>
              </a:rPr>
              <a:t>(</a:t>
            </a:r>
            <a:r>
              <a:rPr lang="en-US" sz="2000" dirty="0">
                <a:solidFill>
                  <a:srgbClr val="B277FF"/>
                </a:solidFill>
                <a:latin typeface="Fira Code Medium"/>
              </a:rPr>
              <a:t>Exception </a:t>
            </a:r>
            <a:r>
              <a:rPr lang="en-US" sz="2000" dirty="0">
                <a:solidFill>
                  <a:srgbClr val="AFAFAF"/>
                </a:solidFill>
                <a:latin typeface="Fira Code Medium"/>
              </a:rPr>
              <a:t>error);</a:t>
            </a:r>
          </a:p>
          <a:p>
            <a:r>
              <a:rPr lang="en-US" sz="2000" dirty="0">
                <a:solidFill>
                  <a:srgbClr val="6688E6"/>
                </a:solidFill>
                <a:latin typeface="Fira Code Medium"/>
              </a:rPr>
              <a:t>    void </a:t>
            </a:r>
            <a:r>
              <a:rPr lang="en-US" sz="2000" dirty="0" err="1">
                <a:solidFill>
                  <a:srgbClr val="33C490"/>
                </a:solidFill>
                <a:latin typeface="Fira Code Medium"/>
              </a:rPr>
              <a:t>OnNext</a:t>
            </a:r>
            <a:r>
              <a:rPr lang="en-US" sz="2000" dirty="0">
                <a:solidFill>
                  <a:srgbClr val="AFAFAF"/>
                </a:solidFill>
                <a:latin typeface="Fira Code Medium"/>
              </a:rPr>
              <a:t>(</a:t>
            </a:r>
            <a:r>
              <a:rPr lang="en-US" sz="2000" dirty="0">
                <a:solidFill>
                  <a:srgbClr val="B277FF"/>
                </a:solidFill>
                <a:latin typeface="Fira Code Medium"/>
              </a:rPr>
              <a:t>T </a:t>
            </a:r>
            <a:r>
              <a:rPr lang="en-US" sz="2000" dirty="0">
                <a:solidFill>
                  <a:srgbClr val="AFAFAF"/>
                </a:solidFill>
                <a:latin typeface="Fira Code Medium"/>
              </a:rPr>
              <a:t>value);</a:t>
            </a:r>
          </a:p>
          <a:p>
            <a:r>
              <a:rPr lang="en-US" sz="2000" dirty="0">
                <a:solidFill>
                  <a:schemeClr val="accent6">
                    <a:lumMod val="60000"/>
                    <a:lumOff val="40000"/>
                  </a:schemeClr>
                </a:solidFill>
                <a:latin typeface="Fira Code Medium"/>
              </a:rPr>
              <a:t>}</a:t>
            </a:r>
          </a:p>
        </p:txBody>
      </p:sp>
      <p:sp>
        <p:nvSpPr>
          <p:cNvPr id="5" name="Rectangle 4">
            <a:extLst>
              <a:ext uri="{FF2B5EF4-FFF2-40B4-BE49-F238E27FC236}">
                <a16:creationId xmlns:a16="http://schemas.microsoft.com/office/drawing/2014/main" id="{A9F2A7D7-0FBA-1B4F-91B6-1E11194A8742}"/>
              </a:ext>
            </a:extLst>
          </p:cNvPr>
          <p:cNvSpPr/>
          <p:nvPr/>
        </p:nvSpPr>
        <p:spPr>
          <a:xfrm>
            <a:off x="315074" y="2896991"/>
            <a:ext cx="6506966" cy="1323439"/>
          </a:xfrm>
          <a:prstGeom prst="rect">
            <a:avLst/>
          </a:prstGeom>
        </p:spPr>
        <p:txBody>
          <a:bodyPr wrap="square">
            <a:spAutoFit/>
          </a:bodyPr>
          <a:lstStyle/>
          <a:p>
            <a:r>
              <a:rPr lang="en-US" sz="2000" dirty="0">
                <a:solidFill>
                  <a:srgbClr val="789DEB"/>
                </a:solidFill>
              </a:rPr>
              <a:t>public interface </a:t>
            </a:r>
            <a:r>
              <a:rPr lang="en-US" sz="2000" dirty="0" err="1">
                <a:solidFill>
                  <a:srgbClr val="C191FF"/>
                </a:solidFill>
              </a:rPr>
              <a:t>IObservable</a:t>
            </a:r>
            <a:r>
              <a:rPr lang="en-US" sz="2000" dirty="0">
                <a:solidFill>
                  <a:srgbClr val="BDBDBD"/>
                </a:solidFill>
              </a:rPr>
              <a:t>&lt;</a:t>
            </a:r>
            <a:r>
              <a:rPr lang="en-US" sz="2000" dirty="0">
                <a:solidFill>
                  <a:srgbClr val="789DEB"/>
                </a:solidFill>
              </a:rPr>
              <a:t>out </a:t>
            </a:r>
            <a:r>
              <a:rPr lang="en-US" sz="2000" dirty="0">
                <a:solidFill>
                  <a:srgbClr val="C191FF"/>
                </a:solidFill>
              </a:rPr>
              <a:t>T</a:t>
            </a:r>
            <a:r>
              <a:rPr lang="en-US" sz="2000" dirty="0">
                <a:solidFill>
                  <a:srgbClr val="BDBDBD"/>
                </a:solidFill>
              </a:rPr>
              <a:t>&gt;</a:t>
            </a:r>
            <a:br>
              <a:rPr lang="en-US" sz="2000" dirty="0">
                <a:solidFill>
                  <a:srgbClr val="BDBDBD"/>
                </a:solidFill>
              </a:rPr>
            </a:br>
            <a:r>
              <a:rPr lang="en-US" sz="2000" dirty="0">
                <a:solidFill>
                  <a:schemeClr val="accent6">
                    <a:lumMod val="60000"/>
                    <a:lumOff val="40000"/>
                  </a:schemeClr>
                </a:solidFill>
              </a:rPr>
              <a:t>{</a:t>
            </a:r>
            <a:br>
              <a:rPr lang="en-US" sz="2000" dirty="0">
                <a:solidFill>
                  <a:srgbClr val="F0F0F0"/>
                </a:solidFill>
              </a:rPr>
            </a:br>
            <a:r>
              <a:rPr lang="en-US" sz="2000" dirty="0">
                <a:solidFill>
                  <a:srgbClr val="F0F0F0"/>
                </a:solidFill>
              </a:rPr>
              <a:t>      </a:t>
            </a:r>
            <a:r>
              <a:rPr lang="en-US" sz="2000" dirty="0" err="1">
                <a:solidFill>
                  <a:srgbClr val="C191FF"/>
                </a:solidFill>
              </a:rPr>
              <a:t>IDisposable</a:t>
            </a:r>
            <a:r>
              <a:rPr lang="en-US" sz="2000" dirty="0">
                <a:solidFill>
                  <a:srgbClr val="C191FF"/>
                </a:solidFill>
              </a:rPr>
              <a:t> </a:t>
            </a:r>
            <a:r>
              <a:rPr lang="en-US" sz="2000" dirty="0">
                <a:solidFill>
                  <a:srgbClr val="39CCA1"/>
                </a:solidFill>
              </a:rPr>
              <a:t>Subscribe</a:t>
            </a:r>
            <a:r>
              <a:rPr lang="en-US" sz="2000" dirty="0">
                <a:solidFill>
                  <a:srgbClr val="BDBDBD"/>
                </a:solidFill>
              </a:rPr>
              <a:t>(</a:t>
            </a:r>
            <a:r>
              <a:rPr lang="en-US" sz="2000" dirty="0" err="1">
                <a:solidFill>
                  <a:srgbClr val="C191FF"/>
                </a:solidFill>
              </a:rPr>
              <a:t>IObserver</a:t>
            </a:r>
            <a:r>
              <a:rPr lang="en-US" sz="2000" dirty="0">
                <a:solidFill>
                  <a:srgbClr val="BDBDBD"/>
                </a:solidFill>
              </a:rPr>
              <a:t>&lt;</a:t>
            </a:r>
            <a:r>
              <a:rPr lang="en-US" sz="2000" dirty="0">
                <a:solidFill>
                  <a:srgbClr val="C191FF"/>
                </a:solidFill>
              </a:rPr>
              <a:t>T</a:t>
            </a:r>
            <a:r>
              <a:rPr lang="en-US" sz="2000" dirty="0">
                <a:solidFill>
                  <a:srgbClr val="BDBDBD"/>
                </a:solidFill>
              </a:rPr>
              <a:t>&gt; observer);</a:t>
            </a:r>
            <a:br>
              <a:rPr lang="en-US" sz="2000" dirty="0">
                <a:solidFill>
                  <a:srgbClr val="BDBDBD"/>
                </a:solidFill>
              </a:rPr>
            </a:br>
            <a:r>
              <a:rPr lang="en-US" sz="2000" dirty="0">
                <a:solidFill>
                  <a:schemeClr val="accent6">
                    <a:lumMod val="60000"/>
                    <a:lumOff val="40000"/>
                  </a:schemeClr>
                </a:solidFill>
              </a:rPr>
              <a:t>}</a:t>
            </a:r>
          </a:p>
        </p:txBody>
      </p:sp>
      <p:sp>
        <p:nvSpPr>
          <p:cNvPr id="6" name="Rectangle 5">
            <a:extLst>
              <a:ext uri="{FF2B5EF4-FFF2-40B4-BE49-F238E27FC236}">
                <a16:creationId xmlns:a16="http://schemas.microsoft.com/office/drawing/2014/main" id="{532B9DD5-588E-C346-B960-9F738013CAC9}"/>
              </a:ext>
            </a:extLst>
          </p:cNvPr>
          <p:cNvSpPr/>
          <p:nvPr/>
        </p:nvSpPr>
        <p:spPr>
          <a:xfrm>
            <a:off x="6623407" y="571159"/>
            <a:ext cx="4195281" cy="1938992"/>
          </a:xfrm>
          <a:prstGeom prst="rect">
            <a:avLst/>
          </a:prstGeom>
        </p:spPr>
        <p:txBody>
          <a:bodyPr wrap="square">
            <a:spAutoFit/>
          </a:bodyPr>
          <a:lstStyle/>
          <a:p>
            <a:r>
              <a:rPr lang="en-US" sz="2000" dirty="0">
                <a:solidFill>
                  <a:srgbClr val="789DEB"/>
                </a:solidFill>
              </a:rPr>
              <a:t>public interface </a:t>
            </a:r>
            <a:r>
              <a:rPr lang="en-US" sz="2000" dirty="0" err="1">
                <a:solidFill>
                  <a:srgbClr val="C191FF"/>
                </a:solidFill>
              </a:rPr>
              <a:t>IEnumerator</a:t>
            </a:r>
            <a:br>
              <a:rPr lang="en-US" sz="2000" dirty="0">
                <a:solidFill>
                  <a:srgbClr val="C191FF"/>
                </a:solidFill>
              </a:rPr>
            </a:br>
            <a:r>
              <a:rPr lang="en-US" sz="2000" dirty="0">
                <a:solidFill>
                  <a:schemeClr val="accent6">
                    <a:lumMod val="60000"/>
                    <a:lumOff val="40000"/>
                  </a:schemeClr>
                </a:solidFill>
              </a:rPr>
              <a:t>{</a:t>
            </a:r>
            <a:br>
              <a:rPr lang="en-US" sz="2000" dirty="0">
                <a:solidFill>
                  <a:srgbClr val="F0F0F0"/>
                </a:solidFill>
              </a:rPr>
            </a:br>
            <a:r>
              <a:rPr lang="en-US" sz="2000" dirty="0">
                <a:solidFill>
                  <a:srgbClr val="F0F0F0"/>
                </a:solidFill>
              </a:rPr>
              <a:t>      </a:t>
            </a:r>
            <a:r>
              <a:rPr lang="en-US" sz="2000" dirty="0">
                <a:solidFill>
                  <a:srgbClr val="789DEB"/>
                </a:solidFill>
              </a:rPr>
              <a:t>object </a:t>
            </a:r>
            <a:r>
              <a:rPr lang="en-US" sz="2000" dirty="0">
                <a:solidFill>
                  <a:srgbClr val="66B9CC"/>
                </a:solidFill>
              </a:rPr>
              <a:t>Current </a:t>
            </a:r>
            <a:r>
              <a:rPr lang="en-US" sz="2000" dirty="0">
                <a:solidFill>
                  <a:srgbClr val="BDBDBD"/>
                </a:solidFill>
              </a:rPr>
              <a:t>{ </a:t>
            </a:r>
            <a:r>
              <a:rPr lang="en-US" sz="2000" dirty="0">
                <a:solidFill>
                  <a:srgbClr val="39CCA1"/>
                </a:solidFill>
              </a:rPr>
              <a:t>get</a:t>
            </a:r>
            <a:r>
              <a:rPr lang="en-US" sz="2000" dirty="0">
                <a:solidFill>
                  <a:srgbClr val="BDBDBD"/>
                </a:solidFill>
              </a:rPr>
              <a:t>; }</a:t>
            </a:r>
            <a:br>
              <a:rPr lang="en-US" sz="2000" dirty="0">
                <a:solidFill>
                  <a:srgbClr val="BDBDBD"/>
                </a:solidFill>
              </a:rPr>
            </a:br>
            <a:r>
              <a:rPr lang="en-US" sz="2000" dirty="0">
                <a:solidFill>
                  <a:srgbClr val="BDBDBD"/>
                </a:solidFill>
              </a:rPr>
              <a:t>      </a:t>
            </a:r>
            <a:r>
              <a:rPr lang="en-US" sz="2000" dirty="0">
                <a:solidFill>
                  <a:srgbClr val="789DEB"/>
                </a:solidFill>
              </a:rPr>
              <a:t>bool </a:t>
            </a:r>
            <a:r>
              <a:rPr lang="en-US" sz="2000" dirty="0" err="1">
                <a:solidFill>
                  <a:srgbClr val="39CCA1"/>
                </a:solidFill>
              </a:rPr>
              <a:t>MoveNext</a:t>
            </a:r>
            <a:r>
              <a:rPr lang="en-US" sz="2000" dirty="0">
                <a:solidFill>
                  <a:srgbClr val="BDBDBD"/>
                </a:solidFill>
              </a:rPr>
              <a:t>();</a:t>
            </a:r>
            <a:br>
              <a:rPr lang="en-US" sz="2000" dirty="0">
                <a:solidFill>
                  <a:srgbClr val="BDBDBD"/>
                </a:solidFill>
              </a:rPr>
            </a:br>
            <a:r>
              <a:rPr lang="en-US" sz="2000" dirty="0">
                <a:solidFill>
                  <a:srgbClr val="BDBDBD"/>
                </a:solidFill>
              </a:rPr>
              <a:t>      </a:t>
            </a:r>
            <a:r>
              <a:rPr lang="en-US" sz="2000" dirty="0">
                <a:solidFill>
                  <a:srgbClr val="789DEB"/>
                </a:solidFill>
              </a:rPr>
              <a:t>void </a:t>
            </a:r>
            <a:r>
              <a:rPr lang="en-US" sz="2000" dirty="0">
                <a:solidFill>
                  <a:srgbClr val="39CCA1"/>
                </a:solidFill>
              </a:rPr>
              <a:t>Reset</a:t>
            </a:r>
            <a:r>
              <a:rPr lang="en-US" sz="2000" dirty="0">
                <a:solidFill>
                  <a:srgbClr val="BDBDBD"/>
                </a:solidFill>
              </a:rPr>
              <a:t>();</a:t>
            </a:r>
            <a:br>
              <a:rPr lang="en-US" sz="2000" dirty="0">
                <a:solidFill>
                  <a:srgbClr val="BDBDBD"/>
                </a:solidFill>
              </a:rPr>
            </a:br>
            <a:r>
              <a:rPr lang="en-US" sz="2000" dirty="0">
                <a:solidFill>
                  <a:schemeClr val="accent6">
                    <a:lumMod val="60000"/>
                    <a:lumOff val="40000"/>
                  </a:schemeClr>
                </a:solidFill>
              </a:rPr>
              <a:t>}</a:t>
            </a:r>
          </a:p>
        </p:txBody>
      </p:sp>
      <p:sp>
        <p:nvSpPr>
          <p:cNvPr id="7" name="Rectangle 6">
            <a:extLst>
              <a:ext uri="{FF2B5EF4-FFF2-40B4-BE49-F238E27FC236}">
                <a16:creationId xmlns:a16="http://schemas.microsoft.com/office/drawing/2014/main" id="{04A53C4C-AAA8-1F47-83F3-9421DF4449BE}"/>
              </a:ext>
            </a:extLst>
          </p:cNvPr>
          <p:cNvSpPr/>
          <p:nvPr/>
        </p:nvSpPr>
        <p:spPr>
          <a:xfrm>
            <a:off x="6623407" y="2811681"/>
            <a:ext cx="5469276" cy="1323439"/>
          </a:xfrm>
          <a:prstGeom prst="rect">
            <a:avLst/>
          </a:prstGeom>
        </p:spPr>
        <p:txBody>
          <a:bodyPr wrap="square">
            <a:spAutoFit/>
          </a:bodyPr>
          <a:lstStyle/>
          <a:p>
            <a:r>
              <a:rPr lang="en-US" sz="2000" dirty="0">
                <a:solidFill>
                  <a:srgbClr val="789DEB"/>
                </a:solidFill>
              </a:rPr>
              <a:t>public interface </a:t>
            </a:r>
            <a:r>
              <a:rPr lang="en-US" sz="2000" dirty="0" err="1">
                <a:solidFill>
                  <a:srgbClr val="C191FF"/>
                </a:solidFill>
              </a:rPr>
              <a:t>IEnumerable</a:t>
            </a:r>
            <a:r>
              <a:rPr lang="en-US" sz="2000" dirty="0">
                <a:solidFill>
                  <a:srgbClr val="BDBDBD"/>
                </a:solidFill>
              </a:rPr>
              <a:t>&lt;</a:t>
            </a:r>
            <a:r>
              <a:rPr lang="en-US" sz="2000" dirty="0">
                <a:solidFill>
                  <a:srgbClr val="789DEB"/>
                </a:solidFill>
              </a:rPr>
              <a:t>out </a:t>
            </a:r>
            <a:r>
              <a:rPr lang="en-US" sz="2000" dirty="0">
                <a:solidFill>
                  <a:srgbClr val="C191FF"/>
                </a:solidFill>
              </a:rPr>
              <a:t>T</a:t>
            </a:r>
            <a:r>
              <a:rPr lang="en-US" sz="2000" dirty="0">
                <a:solidFill>
                  <a:srgbClr val="BDBDBD"/>
                </a:solidFill>
              </a:rPr>
              <a:t>&gt;</a:t>
            </a:r>
            <a:br>
              <a:rPr lang="en-US" sz="2000" dirty="0">
                <a:solidFill>
                  <a:srgbClr val="C191FF"/>
                </a:solidFill>
              </a:rPr>
            </a:br>
            <a:r>
              <a:rPr lang="en-US" sz="2000" dirty="0">
                <a:solidFill>
                  <a:schemeClr val="accent6">
                    <a:lumMod val="60000"/>
                    <a:lumOff val="40000"/>
                  </a:schemeClr>
                </a:solidFill>
              </a:rPr>
              <a:t>{</a:t>
            </a:r>
            <a:br>
              <a:rPr lang="en-US" sz="2000" dirty="0">
                <a:solidFill>
                  <a:srgbClr val="F0F0F0"/>
                </a:solidFill>
              </a:rPr>
            </a:br>
            <a:r>
              <a:rPr lang="en-US" sz="2000" dirty="0">
                <a:solidFill>
                  <a:srgbClr val="F0F0F0"/>
                </a:solidFill>
              </a:rPr>
              <a:t>      </a:t>
            </a:r>
            <a:r>
              <a:rPr lang="en-US" sz="2000" dirty="0" err="1">
                <a:solidFill>
                  <a:srgbClr val="C191FF"/>
                </a:solidFill>
              </a:rPr>
              <a:t>IEnumerator</a:t>
            </a:r>
            <a:r>
              <a:rPr lang="en-US" sz="2000" dirty="0">
                <a:solidFill>
                  <a:srgbClr val="BDBDBD"/>
                </a:solidFill>
              </a:rPr>
              <a:t>&lt;</a:t>
            </a:r>
            <a:r>
              <a:rPr lang="en-US" sz="2000" dirty="0">
                <a:solidFill>
                  <a:srgbClr val="C191FF"/>
                </a:solidFill>
              </a:rPr>
              <a:t>T</a:t>
            </a:r>
            <a:r>
              <a:rPr lang="en-US" sz="2000" dirty="0">
                <a:solidFill>
                  <a:srgbClr val="BDBDBD"/>
                </a:solidFill>
              </a:rPr>
              <a:t>&gt; </a:t>
            </a:r>
            <a:r>
              <a:rPr lang="en-US" sz="2000" dirty="0" err="1">
                <a:solidFill>
                  <a:srgbClr val="39CCA1"/>
                </a:solidFill>
              </a:rPr>
              <a:t>GetEnumerator</a:t>
            </a:r>
            <a:r>
              <a:rPr lang="en-US" sz="2000" dirty="0">
                <a:solidFill>
                  <a:srgbClr val="BDBDBD"/>
                </a:solidFill>
              </a:rPr>
              <a:t>();</a:t>
            </a:r>
            <a:br>
              <a:rPr lang="en-US" sz="2000" dirty="0">
                <a:solidFill>
                  <a:srgbClr val="BDBDBD"/>
                </a:solidFill>
              </a:rPr>
            </a:br>
            <a:r>
              <a:rPr lang="en-US" sz="2000" dirty="0">
                <a:solidFill>
                  <a:schemeClr val="accent6">
                    <a:lumMod val="60000"/>
                    <a:lumOff val="40000"/>
                  </a:schemeClr>
                </a:solidFill>
              </a:rPr>
              <a:t>}</a:t>
            </a:r>
          </a:p>
        </p:txBody>
      </p:sp>
    </p:spTree>
    <p:extLst>
      <p:ext uri="{BB962C8B-B14F-4D97-AF65-F5344CB8AC3E}">
        <p14:creationId xmlns:p14="http://schemas.microsoft.com/office/powerpoint/2010/main" val="36014022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2BE88E-5EE6-C941-962A-5CBBB6A19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533" y="800087"/>
            <a:ext cx="4343400" cy="4641574"/>
          </a:xfrm>
          <a:prstGeom prst="rect">
            <a:avLst/>
          </a:prstGeom>
        </p:spPr>
      </p:pic>
      <p:pic>
        <p:nvPicPr>
          <p:cNvPr id="9" name="Picture 8">
            <a:extLst>
              <a:ext uri="{FF2B5EF4-FFF2-40B4-BE49-F238E27FC236}">
                <a16:creationId xmlns:a16="http://schemas.microsoft.com/office/drawing/2014/main" id="{5463479D-18F6-1F44-81FC-9D8E5C5B9E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667" y="1818585"/>
            <a:ext cx="3071973" cy="3071973"/>
          </a:xfrm>
          <a:prstGeom prst="rect">
            <a:avLst/>
          </a:prstGeom>
        </p:spPr>
      </p:pic>
      <p:sp>
        <p:nvSpPr>
          <p:cNvPr id="10" name="TextBox 9">
            <a:extLst>
              <a:ext uri="{FF2B5EF4-FFF2-40B4-BE49-F238E27FC236}">
                <a16:creationId xmlns:a16="http://schemas.microsoft.com/office/drawing/2014/main" id="{CD865037-0D3A-B249-BC9C-397008B1896A}"/>
              </a:ext>
            </a:extLst>
          </p:cNvPr>
          <p:cNvSpPr txBox="1"/>
          <p:nvPr/>
        </p:nvSpPr>
        <p:spPr>
          <a:xfrm>
            <a:off x="5363110" y="3354571"/>
            <a:ext cx="62421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1152126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CB7B2A-7637-D243-8089-6D4DD012E6F5}"/>
              </a:ext>
            </a:extLst>
          </p:cNvPr>
          <p:cNvSpPr>
            <a:spLocks noGrp="1"/>
          </p:cNvSpPr>
          <p:nvPr>
            <p:ph type="body" sz="quarter" idx="10"/>
          </p:nvPr>
        </p:nvSpPr>
        <p:spPr>
          <a:xfrm>
            <a:off x="325510" y="3003909"/>
            <a:ext cx="11653523" cy="727700"/>
          </a:xfrm>
        </p:spPr>
        <p:txBody>
          <a:bodyPr/>
          <a:lstStyle/>
          <a:p>
            <a:pPr marL="0" indent="0" algn="ctr">
              <a:buNone/>
            </a:pPr>
            <a:r>
              <a:rPr lang="en-US" dirty="0">
                <a:hlinkClick r:id="rId2"/>
              </a:rPr>
              <a:t>Conveyor Belt</a:t>
            </a:r>
            <a:endParaRPr lang="en-US" dirty="0"/>
          </a:p>
        </p:txBody>
      </p:sp>
    </p:spTree>
    <p:extLst>
      <p:ext uri="{BB962C8B-B14F-4D97-AF65-F5344CB8AC3E}">
        <p14:creationId xmlns:p14="http://schemas.microsoft.com/office/powerpoint/2010/main" val="4586698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55C56C-CCA5-644C-9FB5-75D7CDD4F2EB}"/>
              </a:ext>
            </a:extLst>
          </p:cNvPr>
          <p:cNvSpPr>
            <a:spLocks noGrp="1"/>
          </p:cNvSpPr>
          <p:nvPr>
            <p:ph type="body" sz="quarter" idx="10"/>
          </p:nvPr>
        </p:nvSpPr>
        <p:spPr>
          <a:xfrm>
            <a:off x="269240" y="2863865"/>
            <a:ext cx="11653523" cy="2718821"/>
          </a:xfrm>
        </p:spPr>
        <p:txBody>
          <a:bodyPr/>
          <a:lstStyle/>
          <a:p>
            <a:r>
              <a:rPr lang="en-US" b="1" dirty="0"/>
              <a:t>Respond to Events</a:t>
            </a:r>
          </a:p>
          <a:p>
            <a:r>
              <a:rPr lang="en-US" b="1" dirty="0"/>
              <a:t>Avoid Memory Leaks</a:t>
            </a:r>
            <a:endParaRPr lang="en-US" dirty="0"/>
          </a:p>
          <a:p>
            <a:r>
              <a:rPr lang="en-US" b="1" dirty="0"/>
              <a:t>Asynchronously load data</a:t>
            </a:r>
            <a:endParaRPr lang="en-US" dirty="0"/>
          </a:p>
          <a:p>
            <a:r>
              <a:rPr lang="en-US" b="1" dirty="0"/>
              <a:t>Handle disconnected state</a:t>
            </a:r>
            <a:endParaRPr lang="en-US" dirty="0"/>
          </a:p>
        </p:txBody>
      </p:sp>
      <p:sp>
        <p:nvSpPr>
          <p:cNvPr id="3" name="Title 2">
            <a:extLst>
              <a:ext uri="{FF2B5EF4-FFF2-40B4-BE49-F238E27FC236}">
                <a16:creationId xmlns:a16="http://schemas.microsoft.com/office/drawing/2014/main" id="{D6F9F9F1-F1DD-9947-8909-A0C416B43C3D}"/>
              </a:ext>
            </a:extLst>
          </p:cNvPr>
          <p:cNvSpPr>
            <a:spLocks noGrp="1"/>
          </p:cNvSpPr>
          <p:nvPr>
            <p:ph type="title"/>
          </p:nvPr>
        </p:nvSpPr>
        <p:spPr/>
        <p:txBody>
          <a:bodyPr/>
          <a:lstStyle/>
          <a:p>
            <a:pPr algn="ctr"/>
            <a:r>
              <a:rPr lang="en-US" dirty="0"/>
              <a:t>What’s this got to do with Xamarin and Mobile?</a:t>
            </a:r>
          </a:p>
        </p:txBody>
      </p:sp>
      <p:sp>
        <p:nvSpPr>
          <p:cNvPr id="4" name="Title 2">
            <a:extLst>
              <a:ext uri="{FF2B5EF4-FFF2-40B4-BE49-F238E27FC236}">
                <a16:creationId xmlns:a16="http://schemas.microsoft.com/office/drawing/2014/main" id="{4C835CB8-CFB9-A748-98C7-4FA96460E554}"/>
              </a:ext>
            </a:extLst>
          </p:cNvPr>
          <p:cNvSpPr txBox="1">
            <a:spLocks/>
          </p:cNvSpPr>
          <p:nvPr/>
        </p:nvSpPr>
        <p:spPr>
          <a:xfrm>
            <a:off x="105145"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t>As mobile developers, we …</a:t>
            </a:r>
          </a:p>
        </p:txBody>
      </p:sp>
    </p:spTree>
    <p:extLst>
      <p:ext uri="{BB962C8B-B14F-4D97-AF65-F5344CB8AC3E}">
        <p14:creationId xmlns:p14="http://schemas.microsoft.com/office/powerpoint/2010/main" val="2686279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dissolve">
                                      <p:cBhvr>
                                        <p:cTn id="14" dur="500"/>
                                        <p:tgtEl>
                                          <p:spTgt spid="2">
                                            <p:txEl>
                                              <p:pRg st="0" end="0"/>
                                            </p:txEl>
                                          </p:spTgt>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dissolve">
                                      <p:cBhvr>
                                        <p:cTn id="17" dur="500"/>
                                        <p:tgtEl>
                                          <p:spTgt spid="2">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dissolve">
                                      <p:cBhvr>
                                        <p:cTn id="20" dur="500"/>
                                        <p:tgtEl>
                                          <p:spTgt spid="2">
                                            <p:txEl>
                                              <p:pRg st="2" end="2"/>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dissolve">
                                      <p:cBhvr>
                                        <p:cTn id="23"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4B1AE-11E0-7349-AE65-4D52656C8331}"/>
              </a:ext>
            </a:extLst>
          </p:cNvPr>
          <p:cNvSpPr>
            <a:spLocks noGrp="1"/>
          </p:cNvSpPr>
          <p:nvPr>
            <p:ph type="title"/>
          </p:nvPr>
        </p:nvSpPr>
        <p:spPr/>
        <p:txBody>
          <a:bodyPr/>
          <a:lstStyle/>
          <a:p>
            <a:pPr algn="ctr"/>
            <a:r>
              <a:rPr lang="en-US" dirty="0"/>
              <a:t>Have you ever seen …</a:t>
            </a:r>
          </a:p>
        </p:txBody>
      </p:sp>
      <p:sp>
        <p:nvSpPr>
          <p:cNvPr id="5" name="Rectangle 4">
            <a:extLst>
              <a:ext uri="{FF2B5EF4-FFF2-40B4-BE49-F238E27FC236}">
                <a16:creationId xmlns:a16="http://schemas.microsoft.com/office/drawing/2014/main" id="{F312095D-CFB8-DE4C-B55A-CE5C0A41D837}"/>
              </a:ext>
            </a:extLst>
          </p:cNvPr>
          <p:cNvSpPr/>
          <p:nvPr/>
        </p:nvSpPr>
        <p:spPr>
          <a:xfrm>
            <a:off x="1658989" y="2840772"/>
            <a:ext cx="8876341" cy="646331"/>
          </a:xfrm>
          <a:prstGeom prst="rect">
            <a:avLst/>
          </a:prstGeom>
        </p:spPr>
        <p:txBody>
          <a:bodyPr wrap="none">
            <a:spAutoFit/>
          </a:bodyPr>
          <a:lstStyle/>
          <a:p>
            <a:r>
              <a:rPr lang="en-US" sz="3600" dirty="0" err="1">
                <a:solidFill>
                  <a:srgbClr val="66B9CC"/>
                </a:solidFill>
              </a:rPr>
              <a:t>SearchBar</a:t>
            </a:r>
            <a:r>
              <a:rPr lang="en-US" sz="3600" dirty="0" err="1">
                <a:solidFill>
                  <a:schemeClr val="accent6">
                    <a:lumMod val="60000"/>
                    <a:lumOff val="40000"/>
                  </a:schemeClr>
                </a:solidFill>
              </a:rPr>
              <a:t>.</a:t>
            </a:r>
            <a:r>
              <a:rPr lang="en-US" sz="3600" dirty="0" err="1">
                <a:solidFill>
                  <a:srgbClr val="C191FF"/>
                </a:solidFill>
              </a:rPr>
              <a:t>TextChanged</a:t>
            </a:r>
            <a:r>
              <a:rPr lang="en-US" sz="3600" dirty="0">
                <a:solidFill>
                  <a:srgbClr val="C191FF"/>
                </a:solidFill>
              </a:rPr>
              <a:t> </a:t>
            </a:r>
            <a:r>
              <a:rPr lang="en-US" sz="3600" dirty="0">
                <a:solidFill>
                  <a:srgbClr val="39CCA1"/>
                </a:solidFill>
              </a:rPr>
              <a:t>+= </a:t>
            </a:r>
            <a:r>
              <a:rPr lang="en-US" sz="3600" dirty="0">
                <a:solidFill>
                  <a:schemeClr val="accent6">
                    <a:lumMod val="60000"/>
                    <a:lumOff val="40000"/>
                  </a:schemeClr>
                </a:solidFill>
              </a:rPr>
              <a:t>(sender, </a:t>
            </a:r>
            <a:r>
              <a:rPr lang="en-US" sz="3600" dirty="0" err="1">
                <a:solidFill>
                  <a:schemeClr val="accent6">
                    <a:lumMod val="60000"/>
                    <a:lumOff val="40000"/>
                  </a:schemeClr>
                </a:solidFill>
              </a:rPr>
              <a:t>args</a:t>
            </a:r>
            <a:r>
              <a:rPr lang="en-US" sz="3600" dirty="0">
                <a:solidFill>
                  <a:schemeClr val="accent6">
                    <a:lumMod val="60000"/>
                    <a:lumOff val="40000"/>
                  </a:schemeClr>
                </a:solidFill>
              </a:rPr>
              <a:t>) </a:t>
            </a:r>
            <a:r>
              <a:rPr lang="en-US" sz="3600" dirty="0"/>
              <a:t>=&gt; </a:t>
            </a:r>
            <a:r>
              <a:rPr lang="en-US" sz="3600" dirty="0">
                <a:solidFill>
                  <a:schemeClr val="accent6">
                    <a:lumMod val="60000"/>
                    <a:lumOff val="40000"/>
                  </a:schemeClr>
                </a:solidFill>
              </a:rPr>
              <a:t>{ };</a:t>
            </a:r>
          </a:p>
        </p:txBody>
      </p:sp>
    </p:spTree>
    <p:extLst>
      <p:ext uri="{BB962C8B-B14F-4D97-AF65-F5344CB8AC3E}">
        <p14:creationId xmlns:p14="http://schemas.microsoft.com/office/powerpoint/2010/main" val="3039840854"/>
      </p:ext>
    </p:extLst>
  </p:cSld>
  <p:clrMapOvr>
    <a:masterClrMapping/>
  </p:clrMapOvr>
  <p:transition>
    <p:fade/>
  </p:transition>
</p:sld>
</file>

<file path=ppt/theme/theme1.xml><?xml version="1.0" encoding="utf-8"?>
<a:theme xmlns:a="http://schemas.openxmlformats.org/drawingml/2006/main" name="Dotnet_Template">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Props1.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3.xml><?xml version="1.0" encoding="utf-8"?>
<ds:datastoreItem xmlns:ds="http://schemas.openxmlformats.org/officeDocument/2006/customXml" ds:itemID="{D23E43D6-DB2F-4C33-A8C8-D28F777A5DE7}">
  <ds:schemaRefs>
    <ds:schemaRef ds:uri="http://schemas.microsoft.com/office/2006/metadata/properties"/>
    <ds:schemaRef ds:uri="http://schemas.microsoft.com/office/infopath/2007/PartnerControls"/>
    <ds:schemaRef ds:uri="http://schemas.microsoft.com/sharepoint/v3"/>
    <ds:schemaRef ds:uri="11245976-3b4d-4794-a754-317688483df2"/>
  </ds:schemaRefs>
</ds:datastoreItem>
</file>

<file path=docProps/app.xml><?xml version="1.0" encoding="utf-8"?>
<Properties xmlns="http://schemas.openxmlformats.org/officeDocument/2006/extended-properties" xmlns:vt="http://schemas.openxmlformats.org/officeDocument/2006/docPropsVTypes">
  <Template/>
  <TotalTime>11012</TotalTime>
  <Words>1578</Words>
  <Application>Microsoft Macintosh PowerPoint</Application>
  <PresentationFormat>Widescreen</PresentationFormat>
  <Paragraphs>247</Paragraphs>
  <Slides>20</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Consolas</vt:lpstr>
      <vt:lpstr>Fira Code Medium</vt:lpstr>
      <vt:lpstr>Segoe UI</vt:lpstr>
      <vt:lpstr>Segoe UI Light</vt:lpstr>
      <vt:lpstr>Wingdings</vt:lpstr>
      <vt:lpstr>Dotnet_Template</vt:lpstr>
      <vt:lpstr>PowerPoint Presentation</vt:lpstr>
      <vt:lpstr>Go Reactive with Reactive Extensions and ReactiveUI</vt:lpstr>
      <vt:lpstr>I’m Rodney</vt:lpstr>
      <vt:lpstr>PowerPoint Presentation</vt:lpstr>
      <vt:lpstr>PowerPoint Presentation</vt:lpstr>
      <vt:lpstr>PowerPoint Presentation</vt:lpstr>
      <vt:lpstr>PowerPoint Presentation</vt:lpstr>
      <vt:lpstr>What’s this got to do with Xamarin and Mobile?</vt:lpstr>
      <vt:lpstr>Have you ever seen …</vt:lpstr>
      <vt:lpstr>Leads to …</vt:lpstr>
      <vt:lpstr>What If …</vt:lpstr>
      <vt:lpstr>Demo intro slide</vt:lpstr>
      <vt:lpstr>Observables</vt:lpstr>
      <vt:lpstr>How many times have you …</vt:lpstr>
      <vt:lpstr>Demo intro slide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Rodney Littles</cp:lastModifiedBy>
  <cp:revision>85</cp:revision>
  <cp:lastPrinted>2020-03-23T16:43:47Z</cp:lastPrinted>
  <dcterms:created xsi:type="dcterms:W3CDTF">2018-01-09T22:22:16Z</dcterms:created>
  <dcterms:modified xsi:type="dcterms:W3CDTF">2020-03-23T18:03:04Z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